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4"/>
  </p:notesMasterIdLst>
  <p:sldIdLst>
    <p:sldId id="263" r:id="rId2"/>
    <p:sldId id="424" r:id="rId3"/>
    <p:sldId id="355" r:id="rId4"/>
    <p:sldId id="425" r:id="rId5"/>
    <p:sldId id="426" r:id="rId6"/>
    <p:sldId id="427" r:id="rId7"/>
    <p:sldId id="428" r:id="rId8"/>
    <p:sldId id="433" r:id="rId9"/>
    <p:sldId id="435" r:id="rId10"/>
    <p:sldId id="436" r:id="rId11"/>
    <p:sldId id="437" r:id="rId12"/>
    <p:sldId id="429" r:id="rId13"/>
    <p:sldId id="430" r:id="rId14"/>
    <p:sldId id="438" r:id="rId15"/>
    <p:sldId id="432" r:id="rId16"/>
    <p:sldId id="439" r:id="rId17"/>
    <p:sldId id="431" r:id="rId18"/>
    <p:sldId id="434" r:id="rId19"/>
    <p:sldId id="440" r:id="rId20"/>
    <p:sldId id="441" r:id="rId21"/>
    <p:sldId id="443" r:id="rId22"/>
    <p:sldId id="442" r:id="rId23"/>
    <p:sldId id="444" r:id="rId24"/>
    <p:sldId id="446" r:id="rId25"/>
    <p:sldId id="448" r:id="rId26"/>
    <p:sldId id="449" r:id="rId27"/>
    <p:sldId id="450" r:id="rId28"/>
    <p:sldId id="451" r:id="rId29"/>
    <p:sldId id="452" r:id="rId30"/>
    <p:sldId id="454" r:id="rId31"/>
    <p:sldId id="445" r:id="rId32"/>
    <p:sldId id="455" r:id="rId33"/>
  </p:sldIdLst>
  <p:sldSz cx="12192000" cy="6858000"/>
  <p:notesSz cx="6858000" cy="9144000"/>
  <p:embeddedFontLst>
    <p:embeddedFont>
      <p:font typeface="Elephant" pitchFamily="18" charset="0"/>
      <p:regular r:id="rId35"/>
      <p: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.juratovac12@gmail.com" initials="m" lastIdx="1" clrIdx="0">
    <p:extLst>
      <p:ext uri="{19B8F6BF-5375-455C-9EA6-DF929625EA0E}">
        <p15:presenceInfo xmlns:p15="http://schemas.microsoft.com/office/powerpoint/2012/main" xmlns="" userId="b6dee9703116e9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EyxOBHFYVNo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Ponavljanje 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Slom komunizma u Jugoslaviji i stvaranje samostalne Hrvatske, Prvi sukobi. Domovinski rat 1991. godine, Godine 'primirja', Oslobodilačke operacije 1995. godine i kraj rata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3108543"/>
          </a:xfrm>
          <a:custGeom>
            <a:avLst/>
            <a:gdLst>
              <a:gd name="connsiteX0" fmla="*/ 0 w 2823903"/>
              <a:gd name="connsiteY0" fmla="*/ 0 h 3108543"/>
              <a:gd name="connsiteX1" fmla="*/ 2823903 w 2823903"/>
              <a:gd name="connsiteY1" fmla="*/ 0 h 3108543"/>
              <a:gd name="connsiteX2" fmla="*/ 2823903 w 2823903"/>
              <a:gd name="connsiteY2" fmla="*/ 3108543 h 3108543"/>
              <a:gd name="connsiteX3" fmla="*/ 0 w 2823903"/>
              <a:gd name="connsiteY3" fmla="*/ 3108543 h 3108543"/>
              <a:gd name="connsiteX4" fmla="*/ 0 w 2823903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3108543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1203275"/>
                  <a:pt x="2665855" y="1890688"/>
                  <a:pt x="2823903" y="3108543"/>
                </a:cubicBezTo>
                <a:cubicBezTo>
                  <a:pt x="2060055" y="2987722"/>
                  <a:pt x="918269" y="2998031"/>
                  <a:pt x="0" y="3108543"/>
                </a:cubicBezTo>
                <a:cubicBezTo>
                  <a:pt x="60408" y="1595169"/>
                  <a:pt x="73863" y="1117289"/>
                  <a:pt x="0" y="0"/>
                </a:cubicBezTo>
                <a:close/>
              </a:path>
              <a:path w="2823903" h="3108543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1288537"/>
                  <a:pt x="2721013" y="1728287"/>
                  <a:pt x="2823903" y="3108543"/>
                </a:cubicBezTo>
                <a:cubicBezTo>
                  <a:pt x="2416921" y="3025069"/>
                  <a:pt x="380011" y="3002416"/>
                  <a:pt x="0" y="3108543"/>
                </a:cubicBezTo>
                <a:cubicBezTo>
                  <a:pt x="92963" y="1686554"/>
                  <a:pt x="-19372" y="155067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hr-H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800" b="1" dirty="0" smtClean="0"/>
              <a:t>„</a:t>
            </a:r>
            <a:r>
              <a:rPr lang="hr-HR" sz="2800" b="1" dirty="0"/>
              <a:t>Krvavi Uskrs</a:t>
            </a:r>
            <a:r>
              <a:rPr lang="hr-HR" sz="2800" b="1" dirty="0" smtClean="0"/>
              <a:t>”</a:t>
            </a:r>
            <a:endParaRPr lang="hr-HR" sz="2800" dirty="0"/>
          </a:p>
          <a:p>
            <a:pPr lvl="0" algn="ctr"/>
            <a:r>
              <a:rPr lang="hr-HR" sz="2800" dirty="0" smtClean="0"/>
              <a:t> </a:t>
            </a:r>
            <a:r>
              <a:rPr lang="hr-HR" sz="2800" dirty="0"/>
              <a:t>na području Nacionalnog parka Plitvička jezera poginuo hrvatski policajac </a:t>
            </a:r>
            <a:r>
              <a:rPr lang="hr-HR" sz="2800" b="1" dirty="0"/>
              <a:t>Josip Jović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F1686229-F360-46B7-A266-197A3EA08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953" y="2681463"/>
            <a:ext cx="2801361" cy="395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0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2677656"/>
          </a:xfrm>
          <a:custGeom>
            <a:avLst/>
            <a:gdLst>
              <a:gd name="connsiteX0" fmla="*/ 0 w 2823903"/>
              <a:gd name="connsiteY0" fmla="*/ 0 h 2677656"/>
              <a:gd name="connsiteX1" fmla="*/ 2823903 w 2823903"/>
              <a:gd name="connsiteY1" fmla="*/ 0 h 2677656"/>
              <a:gd name="connsiteX2" fmla="*/ 2823903 w 2823903"/>
              <a:gd name="connsiteY2" fmla="*/ 2677656 h 2677656"/>
              <a:gd name="connsiteX3" fmla="*/ 0 w 2823903"/>
              <a:gd name="connsiteY3" fmla="*/ 2677656 h 2677656"/>
              <a:gd name="connsiteX4" fmla="*/ 0 w 2823903"/>
              <a:gd name="connsiteY4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2677656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642862"/>
                  <a:pt x="2665855" y="1502729"/>
                  <a:pt x="2823903" y="2677656"/>
                </a:cubicBezTo>
                <a:cubicBezTo>
                  <a:pt x="2060055" y="2556835"/>
                  <a:pt x="918269" y="2567144"/>
                  <a:pt x="0" y="2677656"/>
                </a:cubicBezTo>
                <a:cubicBezTo>
                  <a:pt x="60408" y="2192326"/>
                  <a:pt x="73863" y="692857"/>
                  <a:pt x="0" y="0"/>
                </a:cubicBezTo>
                <a:close/>
              </a:path>
              <a:path w="2823903" h="2677656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1282143"/>
                  <a:pt x="2721013" y="2398794"/>
                  <a:pt x="2823903" y="2677656"/>
                </a:cubicBezTo>
                <a:cubicBezTo>
                  <a:pt x="2416921" y="2594182"/>
                  <a:pt x="380011" y="2571529"/>
                  <a:pt x="0" y="2677656"/>
                </a:cubicBezTo>
                <a:cubicBezTo>
                  <a:pt x="92963" y="1581954"/>
                  <a:pt x="-19372" y="84348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hr-HR" sz="2800" b="1" dirty="0" smtClean="0"/>
              <a:t>2</a:t>
            </a:r>
            <a:r>
              <a:rPr lang="hr-HR" sz="2800" b="1" dirty="0"/>
              <a:t>. svibnja </a:t>
            </a:r>
            <a:r>
              <a:rPr lang="hr-HR" sz="2800" dirty="0" smtClean="0"/>
              <a:t>tragedija </a:t>
            </a:r>
            <a:r>
              <a:rPr lang="hr-HR" sz="2800" dirty="0"/>
              <a:t>u Borovu selu – ubijeno 12 hrvatskih policajaca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8121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1384995"/>
          </a:xfrm>
          <a:custGeom>
            <a:avLst/>
            <a:gdLst>
              <a:gd name="connsiteX0" fmla="*/ 0 w 2823903"/>
              <a:gd name="connsiteY0" fmla="*/ 0 h 1384995"/>
              <a:gd name="connsiteX1" fmla="*/ 2823903 w 2823903"/>
              <a:gd name="connsiteY1" fmla="*/ 0 h 1384995"/>
              <a:gd name="connsiteX2" fmla="*/ 2823903 w 2823903"/>
              <a:gd name="connsiteY2" fmla="*/ 1384995 h 1384995"/>
              <a:gd name="connsiteX3" fmla="*/ 0 w 2823903"/>
              <a:gd name="connsiteY3" fmla="*/ 1384995 h 1384995"/>
              <a:gd name="connsiteX4" fmla="*/ 0 w 282390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384995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724571" y="327183"/>
                  <a:pt x="2825286" y="966123"/>
                  <a:pt x="2823903" y="1384995"/>
                </a:cubicBezTo>
                <a:cubicBezTo>
                  <a:pt x="2060055" y="1264174"/>
                  <a:pt x="918269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2823903" h="1384995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25049" y="412605"/>
                  <a:pt x="2715108" y="973857"/>
                  <a:pt x="2823903" y="1384995"/>
                </a:cubicBezTo>
                <a:cubicBezTo>
                  <a:pt x="2416921" y="1301521"/>
                  <a:pt x="380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svibanj</a:t>
            </a:r>
            <a:r>
              <a:rPr lang="hr-HR" sz="2800" dirty="0"/>
              <a:t> </a:t>
            </a:r>
            <a:r>
              <a:rPr lang="hr-HR" sz="2800" dirty="0" smtClean="0"/>
              <a:t>referendum </a:t>
            </a:r>
            <a:r>
              <a:rPr lang="hr-HR" sz="2800" dirty="0"/>
              <a:t>o RH (</a:t>
            </a:r>
            <a:r>
              <a:rPr lang="hr-HR" sz="2800" dirty="0" smtClean="0"/>
              <a:t>93 %)</a:t>
            </a:r>
            <a:endParaRPr lang="hr-HR" sz="28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32EE44E-F966-4CD8-A35D-573DD6BE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740" y="2616238"/>
            <a:ext cx="2967360" cy="41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17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3108543"/>
          </a:xfrm>
          <a:custGeom>
            <a:avLst/>
            <a:gdLst>
              <a:gd name="connsiteX0" fmla="*/ 0 w 2823903"/>
              <a:gd name="connsiteY0" fmla="*/ 0 h 3108543"/>
              <a:gd name="connsiteX1" fmla="*/ 2823903 w 2823903"/>
              <a:gd name="connsiteY1" fmla="*/ 0 h 3108543"/>
              <a:gd name="connsiteX2" fmla="*/ 2823903 w 2823903"/>
              <a:gd name="connsiteY2" fmla="*/ 3108543 h 3108543"/>
              <a:gd name="connsiteX3" fmla="*/ 0 w 2823903"/>
              <a:gd name="connsiteY3" fmla="*/ 3108543 h 3108543"/>
              <a:gd name="connsiteX4" fmla="*/ 0 w 2823903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3108543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1203275"/>
                  <a:pt x="2665855" y="1890688"/>
                  <a:pt x="2823903" y="3108543"/>
                </a:cubicBezTo>
                <a:cubicBezTo>
                  <a:pt x="2060055" y="2987722"/>
                  <a:pt x="918269" y="2998031"/>
                  <a:pt x="0" y="3108543"/>
                </a:cubicBezTo>
                <a:cubicBezTo>
                  <a:pt x="60408" y="1595169"/>
                  <a:pt x="73863" y="1117289"/>
                  <a:pt x="0" y="0"/>
                </a:cubicBezTo>
                <a:close/>
              </a:path>
              <a:path w="2823903" h="3108543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1288537"/>
                  <a:pt x="2721013" y="1728287"/>
                  <a:pt x="2823903" y="3108543"/>
                </a:cubicBezTo>
                <a:cubicBezTo>
                  <a:pt x="2416921" y="3025069"/>
                  <a:pt x="380011" y="3002416"/>
                  <a:pt x="0" y="3108543"/>
                </a:cubicBezTo>
                <a:cubicBezTo>
                  <a:pt x="92963" y="1686554"/>
                  <a:pt x="-19372" y="155067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25. lipnja</a:t>
            </a:r>
            <a:r>
              <a:rPr lang="hr-HR" sz="2800" dirty="0"/>
              <a:t> </a:t>
            </a:r>
            <a:r>
              <a:rPr lang="hr-HR" sz="2800" dirty="0" smtClean="0"/>
              <a:t> </a:t>
            </a:r>
            <a:r>
              <a:rPr lang="hr-HR" sz="2800" dirty="0"/>
              <a:t>Hrvatski sabor donio </a:t>
            </a:r>
            <a:r>
              <a:rPr lang="hr-HR" sz="2800" b="1" dirty="0"/>
              <a:t>Ustavnu odluku o suverenosti i samostalnosti RH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42573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954107"/>
          </a:xfrm>
          <a:custGeom>
            <a:avLst/>
            <a:gdLst>
              <a:gd name="connsiteX0" fmla="*/ 0 w 2823903"/>
              <a:gd name="connsiteY0" fmla="*/ 0 h 954107"/>
              <a:gd name="connsiteX1" fmla="*/ 2823903 w 2823903"/>
              <a:gd name="connsiteY1" fmla="*/ 0 h 954107"/>
              <a:gd name="connsiteX2" fmla="*/ 2823903 w 2823903"/>
              <a:gd name="connsiteY2" fmla="*/ 954107 h 954107"/>
              <a:gd name="connsiteX3" fmla="*/ 0 w 2823903"/>
              <a:gd name="connsiteY3" fmla="*/ 954107 h 954107"/>
              <a:gd name="connsiteX4" fmla="*/ 0 w 282390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954107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827615" y="259308"/>
                  <a:pt x="2779240" y="565912"/>
                  <a:pt x="2823903" y="954107"/>
                </a:cubicBezTo>
                <a:cubicBezTo>
                  <a:pt x="2060055" y="833286"/>
                  <a:pt x="918269" y="843595"/>
                  <a:pt x="0" y="954107"/>
                </a:cubicBezTo>
                <a:cubicBezTo>
                  <a:pt x="73634" y="530850"/>
                  <a:pt x="76273" y="239548"/>
                  <a:pt x="0" y="0"/>
                </a:cubicBezTo>
                <a:close/>
              </a:path>
              <a:path w="2823903" h="954107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874018" y="258566"/>
                  <a:pt x="2903437" y="524220"/>
                  <a:pt x="2823903" y="954107"/>
                </a:cubicBezTo>
                <a:cubicBezTo>
                  <a:pt x="2416921" y="870633"/>
                  <a:pt x="380011" y="847980"/>
                  <a:pt x="0" y="954107"/>
                </a:cubicBezTo>
                <a:cubicBezTo>
                  <a:pt x="79788" y="782060"/>
                  <a:pt x="17731" y="4300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27. lipnja</a:t>
            </a:r>
            <a:r>
              <a:rPr lang="hr-HR" sz="2800" dirty="0"/>
              <a:t> </a:t>
            </a:r>
            <a:endParaRPr lang="hr-HR" sz="2800" dirty="0" smtClean="0"/>
          </a:p>
          <a:p>
            <a:pPr marL="342900" indent="-342900" algn="ctr"/>
            <a:r>
              <a:rPr lang="hr-HR" sz="2800" dirty="0" smtClean="0"/>
              <a:t>rat </a:t>
            </a:r>
            <a:r>
              <a:rPr lang="hr-HR" sz="2800" dirty="0"/>
              <a:t>u Sloveniji</a:t>
            </a:r>
            <a:endParaRPr lang="hr-HR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38992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1384995"/>
          </a:xfrm>
          <a:custGeom>
            <a:avLst/>
            <a:gdLst>
              <a:gd name="connsiteX0" fmla="*/ 0 w 2823903"/>
              <a:gd name="connsiteY0" fmla="*/ 0 h 1384995"/>
              <a:gd name="connsiteX1" fmla="*/ 2823903 w 2823903"/>
              <a:gd name="connsiteY1" fmla="*/ 0 h 1384995"/>
              <a:gd name="connsiteX2" fmla="*/ 2823903 w 2823903"/>
              <a:gd name="connsiteY2" fmla="*/ 1384995 h 1384995"/>
              <a:gd name="connsiteX3" fmla="*/ 0 w 2823903"/>
              <a:gd name="connsiteY3" fmla="*/ 1384995 h 1384995"/>
              <a:gd name="connsiteX4" fmla="*/ 0 w 282390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384995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724571" y="327183"/>
                  <a:pt x="2825286" y="966123"/>
                  <a:pt x="2823903" y="1384995"/>
                </a:cubicBezTo>
                <a:cubicBezTo>
                  <a:pt x="2060055" y="1264174"/>
                  <a:pt x="918269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2823903" h="1384995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25049" y="412605"/>
                  <a:pt x="2715108" y="973857"/>
                  <a:pt x="2823903" y="1384995"/>
                </a:cubicBezTo>
                <a:cubicBezTo>
                  <a:pt x="2416921" y="1301521"/>
                  <a:pt x="380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kolovoz </a:t>
            </a:r>
            <a:endParaRPr lang="hr-HR" sz="2800" b="1" dirty="0" smtClean="0"/>
          </a:p>
          <a:p>
            <a:pPr marL="342900" indent="-342900" algn="ctr"/>
            <a:r>
              <a:rPr lang="hr-HR" sz="2800" b="1" dirty="0" smtClean="0"/>
              <a:t> </a:t>
            </a:r>
            <a:r>
              <a:rPr lang="hr-HR" sz="2800" b="1" dirty="0"/>
              <a:t>„Balvan – revolucija”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1421704A-5BC2-47EB-AEAD-8695AE84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987" y="2620237"/>
            <a:ext cx="5051963" cy="40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21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1384995"/>
          </a:xfrm>
          <a:custGeom>
            <a:avLst/>
            <a:gdLst>
              <a:gd name="connsiteX0" fmla="*/ 0 w 2823903"/>
              <a:gd name="connsiteY0" fmla="*/ 0 h 1384995"/>
              <a:gd name="connsiteX1" fmla="*/ 2823903 w 2823903"/>
              <a:gd name="connsiteY1" fmla="*/ 0 h 1384995"/>
              <a:gd name="connsiteX2" fmla="*/ 2823903 w 2823903"/>
              <a:gd name="connsiteY2" fmla="*/ 1384995 h 1384995"/>
              <a:gd name="connsiteX3" fmla="*/ 0 w 2823903"/>
              <a:gd name="connsiteY3" fmla="*/ 1384995 h 1384995"/>
              <a:gd name="connsiteX4" fmla="*/ 0 w 282390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384995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724571" y="327183"/>
                  <a:pt x="2825286" y="966123"/>
                  <a:pt x="2823903" y="1384995"/>
                </a:cubicBezTo>
                <a:cubicBezTo>
                  <a:pt x="2060055" y="1264174"/>
                  <a:pt x="918269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2823903" h="1384995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25049" y="412605"/>
                  <a:pt x="2715108" y="973857"/>
                  <a:pt x="2823903" y="1384995"/>
                </a:cubicBezTo>
                <a:cubicBezTo>
                  <a:pt x="2416921" y="1301521"/>
                  <a:pt x="380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7. listopada </a:t>
            </a:r>
            <a:r>
              <a:rPr lang="hr-HR" sz="2800" dirty="0" smtClean="0"/>
              <a:t> </a:t>
            </a:r>
            <a:r>
              <a:rPr lang="hr-HR" sz="2800" dirty="0"/>
              <a:t>napad na Banske dvore</a:t>
            </a:r>
            <a:endParaRPr lang="hr-HR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DE739250-42AB-4F99-8E5D-FAE10C04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1806" y="2620237"/>
            <a:ext cx="6400069" cy="412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25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3539430"/>
          </a:xfrm>
          <a:custGeom>
            <a:avLst/>
            <a:gdLst>
              <a:gd name="connsiteX0" fmla="*/ 0 w 2823903"/>
              <a:gd name="connsiteY0" fmla="*/ 0 h 3539430"/>
              <a:gd name="connsiteX1" fmla="*/ 2823903 w 2823903"/>
              <a:gd name="connsiteY1" fmla="*/ 0 h 3539430"/>
              <a:gd name="connsiteX2" fmla="*/ 2823903 w 2823903"/>
              <a:gd name="connsiteY2" fmla="*/ 3539430 h 3539430"/>
              <a:gd name="connsiteX3" fmla="*/ 0 w 2823903"/>
              <a:gd name="connsiteY3" fmla="*/ 3539430 h 3539430"/>
              <a:gd name="connsiteX4" fmla="*/ 0 w 2823903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3539430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791050"/>
                  <a:pt x="2665855" y="2660250"/>
                  <a:pt x="2823903" y="3539430"/>
                </a:cubicBezTo>
                <a:cubicBezTo>
                  <a:pt x="2060055" y="3418609"/>
                  <a:pt x="918269" y="3428918"/>
                  <a:pt x="0" y="3539430"/>
                </a:cubicBezTo>
                <a:cubicBezTo>
                  <a:pt x="60408" y="2167580"/>
                  <a:pt x="73863" y="1701839"/>
                  <a:pt x="0" y="0"/>
                </a:cubicBezTo>
                <a:close/>
              </a:path>
              <a:path w="2823903" h="3539430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814741"/>
                  <a:pt x="2721013" y="2424200"/>
                  <a:pt x="2823903" y="3539430"/>
                </a:cubicBezTo>
                <a:cubicBezTo>
                  <a:pt x="2416921" y="3455956"/>
                  <a:pt x="380011" y="3433303"/>
                  <a:pt x="0" y="3539430"/>
                </a:cubicBezTo>
                <a:cubicBezTo>
                  <a:pt x="92963" y="2431340"/>
                  <a:pt x="-19372" y="3744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8. listopada </a:t>
            </a:r>
            <a:r>
              <a:rPr lang="hr-HR" sz="2800" dirty="0" smtClean="0"/>
              <a:t> </a:t>
            </a:r>
            <a:r>
              <a:rPr lang="hr-HR" sz="2800" dirty="0"/>
              <a:t>Hrvatski sabor donio </a:t>
            </a:r>
            <a:r>
              <a:rPr lang="hr-HR" sz="2800" b="1" dirty="0"/>
              <a:t>Odluku o raskidu </a:t>
            </a:r>
            <a:r>
              <a:rPr lang="hr-HR" sz="2800" b="1" dirty="0" smtClean="0"/>
              <a:t>državno</a:t>
            </a:r>
            <a:r>
              <a:rPr lang="hr-HR" sz="2800" b="1" dirty="0" smtClean="0"/>
              <a:t>-</a:t>
            </a:r>
            <a:r>
              <a:rPr lang="hr-HR" sz="2800" b="1" dirty="0" smtClean="0"/>
              <a:t>pravnih </a:t>
            </a:r>
            <a:r>
              <a:rPr lang="hr-HR" sz="2800" b="1" dirty="0"/>
              <a:t>veza s republikama SFRJ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27418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954107"/>
          </a:xfrm>
          <a:custGeom>
            <a:avLst/>
            <a:gdLst>
              <a:gd name="connsiteX0" fmla="*/ 0 w 2823903"/>
              <a:gd name="connsiteY0" fmla="*/ 0 h 954107"/>
              <a:gd name="connsiteX1" fmla="*/ 2823903 w 2823903"/>
              <a:gd name="connsiteY1" fmla="*/ 0 h 954107"/>
              <a:gd name="connsiteX2" fmla="*/ 2823903 w 2823903"/>
              <a:gd name="connsiteY2" fmla="*/ 954107 h 954107"/>
              <a:gd name="connsiteX3" fmla="*/ 0 w 2823903"/>
              <a:gd name="connsiteY3" fmla="*/ 954107 h 954107"/>
              <a:gd name="connsiteX4" fmla="*/ 0 w 282390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954107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827615" y="259308"/>
                  <a:pt x="2779240" y="565912"/>
                  <a:pt x="2823903" y="954107"/>
                </a:cubicBezTo>
                <a:cubicBezTo>
                  <a:pt x="2060055" y="833286"/>
                  <a:pt x="918269" y="843595"/>
                  <a:pt x="0" y="954107"/>
                </a:cubicBezTo>
                <a:cubicBezTo>
                  <a:pt x="73634" y="530850"/>
                  <a:pt x="76273" y="239548"/>
                  <a:pt x="0" y="0"/>
                </a:cubicBezTo>
                <a:close/>
              </a:path>
              <a:path w="2823903" h="954107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874018" y="258566"/>
                  <a:pt x="2903437" y="524220"/>
                  <a:pt x="2823903" y="954107"/>
                </a:cubicBezTo>
                <a:cubicBezTo>
                  <a:pt x="2416921" y="870633"/>
                  <a:pt x="380011" y="847980"/>
                  <a:pt x="0" y="954107"/>
                </a:cubicBezTo>
                <a:cubicBezTo>
                  <a:pt x="79788" y="782060"/>
                  <a:pt x="17731" y="4300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18. </a:t>
            </a:r>
            <a:r>
              <a:rPr lang="hr-HR" sz="2800" b="1" dirty="0" smtClean="0"/>
              <a:t>s</a:t>
            </a:r>
            <a:r>
              <a:rPr lang="hr-HR" sz="2800" b="1" dirty="0" smtClean="0"/>
              <a:t>tudenog</a:t>
            </a:r>
          </a:p>
          <a:p>
            <a:pPr marL="342900" lvl="0" indent="-342900" algn="ctr"/>
            <a:r>
              <a:rPr lang="hr-HR" sz="2800" dirty="0" smtClean="0"/>
              <a:t> </a:t>
            </a:r>
            <a:r>
              <a:rPr lang="hr-HR" sz="2800" b="1" dirty="0"/>
              <a:t>pad Vukovara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CFDEA568-BA0A-4C53-841D-B4BAF614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556" y="2601065"/>
            <a:ext cx="5598285" cy="423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516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050192" y="2680139"/>
            <a:ext cx="3524661" cy="2677656"/>
          </a:xfrm>
          <a:custGeom>
            <a:avLst/>
            <a:gdLst>
              <a:gd name="connsiteX0" fmla="*/ 0 w 3524661"/>
              <a:gd name="connsiteY0" fmla="*/ 0 h 3108543"/>
              <a:gd name="connsiteX1" fmla="*/ 3524661 w 3524661"/>
              <a:gd name="connsiteY1" fmla="*/ 0 h 3108543"/>
              <a:gd name="connsiteX2" fmla="*/ 3524661 w 3524661"/>
              <a:gd name="connsiteY2" fmla="*/ 3108543 h 3108543"/>
              <a:gd name="connsiteX3" fmla="*/ 0 w 3524661"/>
              <a:gd name="connsiteY3" fmla="*/ 3108543 h 3108543"/>
              <a:gd name="connsiteX4" fmla="*/ 0 w 3524661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661" h="3108543" fill="none" extrusionOk="0">
                <a:moveTo>
                  <a:pt x="0" y="0"/>
                </a:moveTo>
                <a:cubicBezTo>
                  <a:pt x="559264" y="-33931"/>
                  <a:pt x="2896995" y="68331"/>
                  <a:pt x="3524661" y="0"/>
                </a:cubicBezTo>
                <a:cubicBezTo>
                  <a:pt x="3634025" y="1203275"/>
                  <a:pt x="3366613" y="1890688"/>
                  <a:pt x="3524661" y="3108543"/>
                </a:cubicBezTo>
                <a:cubicBezTo>
                  <a:pt x="2039511" y="2987722"/>
                  <a:pt x="474299" y="2998031"/>
                  <a:pt x="0" y="3108543"/>
                </a:cubicBezTo>
                <a:cubicBezTo>
                  <a:pt x="60408" y="1595169"/>
                  <a:pt x="73863" y="1117289"/>
                  <a:pt x="0" y="0"/>
                </a:cubicBezTo>
                <a:close/>
              </a:path>
              <a:path w="3524661" h="3108543" stroke="0" extrusionOk="0">
                <a:moveTo>
                  <a:pt x="0" y="0"/>
                </a:moveTo>
                <a:cubicBezTo>
                  <a:pt x="399496" y="118952"/>
                  <a:pt x="2681409" y="94195"/>
                  <a:pt x="3524661" y="0"/>
                </a:cubicBezTo>
                <a:cubicBezTo>
                  <a:pt x="3477812" y="1288537"/>
                  <a:pt x="3421771" y="1728287"/>
                  <a:pt x="3524661" y="3108543"/>
                </a:cubicBezTo>
                <a:cubicBezTo>
                  <a:pt x="2299734" y="3025069"/>
                  <a:pt x="607542" y="3002416"/>
                  <a:pt x="0" y="3108543"/>
                </a:cubicBezTo>
                <a:cubicBezTo>
                  <a:pt x="92963" y="1686554"/>
                  <a:pt x="-19372" y="155067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potkraj godine</a:t>
            </a:r>
            <a:r>
              <a:rPr lang="hr-HR" sz="2800" dirty="0"/>
              <a:t> </a:t>
            </a:r>
            <a:endParaRPr lang="hr-HR" sz="2800" dirty="0" smtClean="0"/>
          </a:p>
          <a:p>
            <a:pPr marL="342900" lvl="0" indent="-342900" algn="ctr"/>
            <a:r>
              <a:rPr lang="hr-HR" sz="2800" dirty="0" smtClean="0"/>
              <a:t>pobunjenici </a:t>
            </a:r>
            <a:r>
              <a:rPr lang="hr-HR" sz="2800" dirty="0"/>
              <a:t>proglasili odcjepljenje od Republike Hrvatske </a:t>
            </a:r>
            <a:r>
              <a:rPr lang="hr-HR" sz="2800" dirty="0" smtClean="0"/>
              <a:t>– </a:t>
            </a:r>
            <a:r>
              <a:rPr lang="hr-HR" sz="2800" b="1" dirty="0" smtClean="0"/>
              <a:t>Republika </a:t>
            </a:r>
            <a:r>
              <a:rPr lang="hr-HR" sz="2800" b="1" dirty="0"/>
              <a:t>Srpska Krajina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2852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284" y="4487158"/>
            <a:ext cx="1462654" cy="2069183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A1ACED8-7BD8-439C-9168-95D25C1A5C2B}"/>
              </a:ext>
            </a:extLst>
          </p:cNvPr>
          <p:cNvSpPr/>
          <p:nvPr/>
        </p:nvSpPr>
        <p:spPr>
          <a:xfrm>
            <a:off x="89939" y="1414022"/>
            <a:ext cx="10920567" cy="5321430"/>
          </a:xfrm>
          <a:custGeom>
            <a:avLst/>
            <a:gdLst>
              <a:gd name="connsiteX0" fmla="*/ 11090273 w 10920567"/>
              <a:gd name="connsiteY0" fmla="*/ 3407684 h 5321430"/>
              <a:gd name="connsiteX1" fmla="*/ 10716945 w 10920567"/>
              <a:gd name="connsiteY1" fmla="*/ 3626499 h 5321430"/>
              <a:gd name="connsiteX2" fmla="*/ 10358258 w 10920567"/>
              <a:gd name="connsiteY2" fmla="*/ 3836733 h 5321430"/>
              <a:gd name="connsiteX3" fmla="*/ 4962401 w 10920567"/>
              <a:gd name="connsiteY3" fmla="*/ 5310345 h 5321430"/>
              <a:gd name="connsiteX4" fmla="*/ 202901 w 10920567"/>
              <a:gd name="connsiteY4" fmla="*/ 1942133 h 5321430"/>
              <a:gd name="connsiteX5" fmla="*/ 5689300 w 10920567"/>
              <a:gd name="connsiteY5" fmla="*/ 2340 h 5321430"/>
              <a:gd name="connsiteX6" fmla="*/ 10905687 w 10920567"/>
              <a:gd name="connsiteY6" fmla="*/ 2857022 h 5321430"/>
              <a:gd name="connsiteX7" fmla="*/ 11090273 w 10920567"/>
              <a:gd name="connsiteY7" fmla="*/ 3407684 h 532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0567" h="5321430" fill="none" extrusionOk="0">
                <a:moveTo>
                  <a:pt x="11090273" y="3407684"/>
                </a:moveTo>
                <a:cubicBezTo>
                  <a:pt x="10956011" y="3489322"/>
                  <a:pt x="10818571" y="3557791"/>
                  <a:pt x="10716945" y="3626499"/>
                </a:cubicBezTo>
                <a:cubicBezTo>
                  <a:pt x="10615319" y="3695207"/>
                  <a:pt x="10440528" y="3803694"/>
                  <a:pt x="10358258" y="3836733"/>
                </a:cubicBezTo>
                <a:cubicBezTo>
                  <a:pt x="9704464" y="4773353"/>
                  <a:pt x="6874079" y="5118263"/>
                  <a:pt x="4962401" y="5310345"/>
                </a:cubicBezTo>
                <a:cubicBezTo>
                  <a:pt x="1550216" y="5255594"/>
                  <a:pt x="-1004950" y="3559984"/>
                  <a:pt x="202901" y="1942133"/>
                </a:cubicBezTo>
                <a:cubicBezTo>
                  <a:pt x="1134357" y="307218"/>
                  <a:pt x="3212557" y="277566"/>
                  <a:pt x="5689300" y="2340"/>
                </a:cubicBezTo>
                <a:cubicBezTo>
                  <a:pt x="8412373" y="179831"/>
                  <a:pt x="10843823" y="1261954"/>
                  <a:pt x="10905687" y="2857022"/>
                </a:cubicBezTo>
                <a:cubicBezTo>
                  <a:pt x="10934271" y="2983601"/>
                  <a:pt x="11024358" y="3230032"/>
                  <a:pt x="11090273" y="3407684"/>
                </a:cubicBezTo>
                <a:close/>
              </a:path>
              <a:path w="10920567" h="5321430" stroke="0" extrusionOk="0">
                <a:moveTo>
                  <a:pt x="11090273" y="3407684"/>
                </a:moveTo>
                <a:cubicBezTo>
                  <a:pt x="10970587" y="3493494"/>
                  <a:pt x="10888605" y="3536034"/>
                  <a:pt x="10746226" y="3609337"/>
                </a:cubicBezTo>
                <a:cubicBezTo>
                  <a:pt x="10603847" y="3682640"/>
                  <a:pt x="10533220" y="3731620"/>
                  <a:pt x="10358258" y="3836733"/>
                </a:cubicBezTo>
                <a:cubicBezTo>
                  <a:pt x="9264188" y="4324718"/>
                  <a:pt x="6961830" y="5848753"/>
                  <a:pt x="4962401" y="5310345"/>
                </a:cubicBezTo>
                <a:cubicBezTo>
                  <a:pt x="1398099" y="4982817"/>
                  <a:pt x="-818689" y="3586667"/>
                  <a:pt x="202901" y="1942133"/>
                </a:cubicBezTo>
                <a:cubicBezTo>
                  <a:pt x="584601" y="788455"/>
                  <a:pt x="3034771" y="-146127"/>
                  <a:pt x="5689300" y="2340"/>
                </a:cubicBezTo>
                <a:cubicBezTo>
                  <a:pt x="8873877" y="187825"/>
                  <a:pt x="10920438" y="1288465"/>
                  <a:pt x="10905687" y="2857022"/>
                </a:cubicBezTo>
                <a:cubicBezTo>
                  <a:pt x="11002707" y="3076602"/>
                  <a:pt x="11030485" y="3159282"/>
                  <a:pt x="11090273" y="3407684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554"/>
                      <a:gd name="adj2" fmla="val 140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Nakon  gledanja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4"/>
              </a:rPr>
              <a:t>animirane karte o Domovinskom ratu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odgovori na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sljedeća pitanja: 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Koji hrvatski gradovi su po planu 'Velike Srbije' trebali biti na njezinoj granici?  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kojem gradu je došlo do prvog oružanog sukoba u ožujku 1991.?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 kojih država su snage JNA ulazile u Hrvatsku?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blizini kojeg grada su u rujnu srušena dva zrakoplova JNA ('Oba su pala!')?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Kojeg datuma je pao Vukovar? Što je istog dana dogodilo u Škabrnji?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kojem mjesecu 1991. su se dogodile prve oslobodilačke akcije HV-a?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godine dolazi UNPROFOR u RH?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Napiši dvije oslobodilačke akcije iz 1992. i dvije iz 1993. godine.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Napiši tri oslobodilačke akcije u BiH.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Koji teritorij je konačno vraćen RH 15.1.1998. godine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932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14251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684640" y="2760749"/>
            <a:ext cx="2823903" cy="2246769"/>
          </a:xfrm>
          <a:custGeom>
            <a:avLst/>
            <a:gdLst>
              <a:gd name="connsiteX0" fmla="*/ 0 w 2823903"/>
              <a:gd name="connsiteY0" fmla="*/ 0 h 2246769"/>
              <a:gd name="connsiteX1" fmla="*/ 2823903 w 2823903"/>
              <a:gd name="connsiteY1" fmla="*/ 0 h 2246769"/>
              <a:gd name="connsiteX2" fmla="*/ 2823903 w 2823903"/>
              <a:gd name="connsiteY2" fmla="*/ 2246769 h 2246769"/>
              <a:gd name="connsiteX3" fmla="*/ 0 w 2823903"/>
              <a:gd name="connsiteY3" fmla="*/ 2246769 h 2246769"/>
              <a:gd name="connsiteX4" fmla="*/ 0 w 2823903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2246769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808702"/>
                  <a:pt x="2665855" y="1976485"/>
                  <a:pt x="2823903" y="2246769"/>
                </a:cubicBezTo>
                <a:cubicBezTo>
                  <a:pt x="2060055" y="2125948"/>
                  <a:pt x="918269" y="2136257"/>
                  <a:pt x="0" y="2246769"/>
                </a:cubicBezTo>
                <a:cubicBezTo>
                  <a:pt x="60408" y="1730759"/>
                  <a:pt x="73863" y="1019514"/>
                  <a:pt x="0" y="0"/>
                </a:cubicBezTo>
                <a:close/>
              </a:path>
              <a:path w="2823903" h="2246769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426193"/>
                  <a:pt x="2721013" y="1874955"/>
                  <a:pt x="2823903" y="2246769"/>
                </a:cubicBezTo>
                <a:cubicBezTo>
                  <a:pt x="2416921" y="2163295"/>
                  <a:pt x="380011" y="2140642"/>
                  <a:pt x="0" y="2246769"/>
                </a:cubicBezTo>
                <a:cubicBezTo>
                  <a:pt x="92963" y="1575860"/>
                  <a:pt x="-19372" y="6659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15. </a:t>
            </a:r>
            <a:r>
              <a:rPr lang="hr-HR" sz="2800" b="1" dirty="0" smtClean="0"/>
              <a:t>siječnja </a:t>
            </a:r>
            <a:r>
              <a:rPr lang="hr-H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Europska zajednica priznala Hrvatsku</a:t>
            </a:r>
            <a:r>
              <a:rPr lang="hr-HR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2402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14251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684640" y="2760749"/>
            <a:ext cx="2823903" cy="1815882"/>
          </a:xfrm>
          <a:custGeom>
            <a:avLst/>
            <a:gdLst>
              <a:gd name="connsiteX0" fmla="*/ 0 w 2823903"/>
              <a:gd name="connsiteY0" fmla="*/ 0 h 1384995"/>
              <a:gd name="connsiteX1" fmla="*/ 2823903 w 2823903"/>
              <a:gd name="connsiteY1" fmla="*/ 0 h 1384995"/>
              <a:gd name="connsiteX2" fmla="*/ 2823903 w 2823903"/>
              <a:gd name="connsiteY2" fmla="*/ 1384995 h 1384995"/>
              <a:gd name="connsiteX3" fmla="*/ 0 w 2823903"/>
              <a:gd name="connsiteY3" fmla="*/ 1384995 h 1384995"/>
              <a:gd name="connsiteX4" fmla="*/ 0 w 282390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384995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724571" y="327183"/>
                  <a:pt x="2825286" y="966123"/>
                  <a:pt x="2823903" y="1384995"/>
                </a:cubicBezTo>
                <a:cubicBezTo>
                  <a:pt x="2060055" y="1264174"/>
                  <a:pt x="918269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2823903" h="1384995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25049" y="412605"/>
                  <a:pt x="2715108" y="973857"/>
                  <a:pt x="2823903" y="1384995"/>
                </a:cubicBezTo>
                <a:cubicBezTo>
                  <a:pt x="2416921" y="1301521"/>
                  <a:pt x="380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 smtClean="0"/>
              <a:t>t</a:t>
            </a:r>
            <a:r>
              <a:rPr lang="hr-HR" sz="2800" b="1" dirty="0" smtClean="0"/>
              <a:t>ravanj</a:t>
            </a:r>
          </a:p>
          <a:p>
            <a:pPr marL="342900" lvl="0" indent="-342900" algn="ctr"/>
            <a:r>
              <a:rPr lang="hr-HR" sz="2800" dirty="0" smtClean="0"/>
              <a:t> srpske </a:t>
            </a:r>
            <a:r>
              <a:rPr lang="hr-HR" sz="2800" dirty="0"/>
              <a:t>snage započele agresiju na BiH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397373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14251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684640" y="2760749"/>
            <a:ext cx="2823903" cy="1815882"/>
          </a:xfrm>
          <a:custGeom>
            <a:avLst/>
            <a:gdLst>
              <a:gd name="connsiteX0" fmla="*/ 0 w 2823903"/>
              <a:gd name="connsiteY0" fmla="*/ 0 h 1815882"/>
              <a:gd name="connsiteX1" fmla="*/ 2823903 w 2823903"/>
              <a:gd name="connsiteY1" fmla="*/ 0 h 1815882"/>
              <a:gd name="connsiteX2" fmla="*/ 2823903 w 2823903"/>
              <a:gd name="connsiteY2" fmla="*/ 1815882 h 1815882"/>
              <a:gd name="connsiteX3" fmla="*/ 0 w 2823903"/>
              <a:gd name="connsiteY3" fmla="*/ 1815882 h 1815882"/>
              <a:gd name="connsiteX4" fmla="*/ 0 w 2823903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815882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56668" y="334197"/>
                  <a:pt x="2957792" y="1058984"/>
                  <a:pt x="2823903" y="1815882"/>
                </a:cubicBezTo>
                <a:cubicBezTo>
                  <a:pt x="2060055" y="1695061"/>
                  <a:pt x="918269" y="1705370"/>
                  <a:pt x="0" y="1815882"/>
                </a:cubicBezTo>
                <a:cubicBezTo>
                  <a:pt x="133065" y="1072260"/>
                  <a:pt x="-107424" y="890858"/>
                  <a:pt x="0" y="0"/>
                </a:cubicBezTo>
                <a:close/>
              </a:path>
              <a:path w="2823903" h="1815882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663949" y="370306"/>
                  <a:pt x="2692940" y="981491"/>
                  <a:pt x="2823903" y="1815882"/>
                </a:cubicBezTo>
                <a:cubicBezTo>
                  <a:pt x="2416921" y="1732408"/>
                  <a:pt x="380011" y="1709755"/>
                  <a:pt x="0" y="1815882"/>
                </a:cubicBezTo>
                <a:cubicBezTo>
                  <a:pt x="7529" y="1274329"/>
                  <a:pt x="127888" y="205684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22. </a:t>
            </a:r>
            <a:r>
              <a:rPr lang="hr-HR" sz="2800" b="1" dirty="0" smtClean="0"/>
              <a:t>svibnja</a:t>
            </a:r>
            <a:r>
              <a:rPr lang="hr-HR" sz="2800" dirty="0" smtClean="0"/>
              <a:t> </a:t>
            </a:r>
            <a:r>
              <a:rPr lang="hr-HR" sz="2800" dirty="0">
                <a:ea typeface="Calibri" panose="020F0502020204030204" pitchFamily="34" charset="0"/>
                <a:cs typeface="Times New Roman" panose="02020603050405020304" pitchFamily="18" charset="0"/>
              </a:rPr>
              <a:t>Hrvatska postala</a:t>
            </a:r>
            <a:r>
              <a:rPr lang="hr-H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članica UN-a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3963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14251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684640" y="2760749"/>
            <a:ext cx="2823903" cy="1384995"/>
          </a:xfrm>
          <a:custGeom>
            <a:avLst/>
            <a:gdLst>
              <a:gd name="connsiteX0" fmla="*/ 0 w 2823903"/>
              <a:gd name="connsiteY0" fmla="*/ 0 h 954107"/>
              <a:gd name="connsiteX1" fmla="*/ 2823903 w 2823903"/>
              <a:gd name="connsiteY1" fmla="*/ 0 h 954107"/>
              <a:gd name="connsiteX2" fmla="*/ 2823903 w 2823903"/>
              <a:gd name="connsiteY2" fmla="*/ 954107 h 954107"/>
              <a:gd name="connsiteX3" fmla="*/ 0 w 2823903"/>
              <a:gd name="connsiteY3" fmla="*/ 954107 h 954107"/>
              <a:gd name="connsiteX4" fmla="*/ 0 w 282390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954107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827615" y="259308"/>
                  <a:pt x="2779240" y="565912"/>
                  <a:pt x="2823903" y="954107"/>
                </a:cubicBezTo>
                <a:cubicBezTo>
                  <a:pt x="2060055" y="833286"/>
                  <a:pt x="918269" y="843595"/>
                  <a:pt x="0" y="954107"/>
                </a:cubicBezTo>
                <a:cubicBezTo>
                  <a:pt x="73634" y="530850"/>
                  <a:pt x="76273" y="239548"/>
                  <a:pt x="0" y="0"/>
                </a:cubicBezTo>
                <a:close/>
              </a:path>
              <a:path w="2823903" h="954107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874018" y="258566"/>
                  <a:pt x="2903437" y="524220"/>
                  <a:pt x="2823903" y="954107"/>
                </a:cubicBezTo>
                <a:cubicBezTo>
                  <a:pt x="2416921" y="870633"/>
                  <a:pt x="380011" y="847980"/>
                  <a:pt x="0" y="954107"/>
                </a:cubicBezTo>
                <a:cubicBezTo>
                  <a:pt x="79788" y="782060"/>
                  <a:pt x="17731" y="4300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srpanj </a:t>
            </a:r>
            <a:endParaRPr lang="hr-HR" sz="2800" b="1" dirty="0" smtClean="0"/>
          </a:p>
          <a:p>
            <a:pPr marL="342900" lvl="0" indent="-342900" algn="ctr"/>
            <a:r>
              <a:rPr lang="hr-HR" sz="2800" dirty="0" smtClean="0"/>
              <a:t>masakr </a:t>
            </a:r>
            <a:r>
              <a:rPr lang="hr-HR" sz="2800" dirty="0"/>
              <a:t>u </a:t>
            </a:r>
            <a:r>
              <a:rPr lang="hr-HR" sz="2800" b="1" dirty="0"/>
              <a:t>Srebrenici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57D88502-AAE4-4ED7-9AC5-3B9242DF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237" y="2544661"/>
            <a:ext cx="5639259" cy="412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92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14251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480809" y="2760749"/>
            <a:ext cx="3198407" cy="3970318"/>
          </a:xfrm>
          <a:custGeom>
            <a:avLst/>
            <a:gdLst>
              <a:gd name="connsiteX0" fmla="*/ 0 w 3198407"/>
              <a:gd name="connsiteY0" fmla="*/ 0 h 3539430"/>
              <a:gd name="connsiteX1" fmla="*/ 3198407 w 3198407"/>
              <a:gd name="connsiteY1" fmla="*/ 0 h 3539430"/>
              <a:gd name="connsiteX2" fmla="*/ 3198407 w 3198407"/>
              <a:gd name="connsiteY2" fmla="*/ 3539430 h 3539430"/>
              <a:gd name="connsiteX3" fmla="*/ 0 w 3198407"/>
              <a:gd name="connsiteY3" fmla="*/ 3539430 h 3539430"/>
              <a:gd name="connsiteX4" fmla="*/ 0 w 3198407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3539430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307771" y="791050"/>
                  <a:pt x="3040359" y="2660250"/>
                  <a:pt x="3198407" y="3539430"/>
                </a:cubicBezTo>
                <a:cubicBezTo>
                  <a:pt x="1716208" y="3418609"/>
                  <a:pt x="1568818" y="3428918"/>
                  <a:pt x="0" y="3539430"/>
                </a:cubicBezTo>
                <a:cubicBezTo>
                  <a:pt x="60408" y="2167580"/>
                  <a:pt x="73863" y="1701839"/>
                  <a:pt x="0" y="0"/>
                </a:cubicBezTo>
                <a:close/>
              </a:path>
              <a:path w="3198407" h="3539430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151558" y="814741"/>
                  <a:pt x="3095517" y="2424200"/>
                  <a:pt x="3198407" y="3539430"/>
                </a:cubicBezTo>
                <a:cubicBezTo>
                  <a:pt x="2329616" y="3455956"/>
                  <a:pt x="1464011" y="3433303"/>
                  <a:pt x="0" y="3539430"/>
                </a:cubicBezTo>
                <a:cubicBezTo>
                  <a:pt x="92963" y="2431340"/>
                  <a:pt x="-19372" y="3744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lipanj, srpanj, </a:t>
            </a:r>
            <a:r>
              <a:rPr lang="hr-HR" sz="2800" b="1" dirty="0" smtClean="0"/>
              <a:t>kolovoz</a:t>
            </a:r>
          </a:p>
          <a:p>
            <a:pPr marL="342900" lvl="0" indent="-342900" algn="ctr"/>
            <a:r>
              <a:rPr lang="hr-HR" sz="2800" dirty="0" smtClean="0"/>
              <a:t> </a:t>
            </a:r>
            <a:r>
              <a:rPr lang="hr-HR" sz="2800" dirty="0"/>
              <a:t>oslobodilačke operacije </a:t>
            </a:r>
            <a:endParaRPr lang="hr-HR" sz="2800" dirty="0" smtClean="0"/>
          </a:p>
          <a:p>
            <a:pPr marL="342900" lvl="0" indent="-342900" algn="ctr"/>
            <a:r>
              <a:rPr lang="hr-HR" sz="2800" b="1" i="1" dirty="0" smtClean="0"/>
              <a:t>Čagalj</a:t>
            </a:r>
            <a:r>
              <a:rPr lang="hr-HR" sz="2800" dirty="0"/>
              <a:t>,</a:t>
            </a:r>
            <a:r>
              <a:rPr lang="hr-HR" sz="2800" b="1" i="1" dirty="0"/>
              <a:t> </a:t>
            </a:r>
            <a:r>
              <a:rPr lang="hr-HR" sz="2800" b="1" i="1" dirty="0" smtClean="0"/>
              <a:t>Tigar</a:t>
            </a:r>
            <a:r>
              <a:rPr lang="hr-HR" sz="2800" dirty="0" smtClean="0"/>
              <a:t>, </a:t>
            </a:r>
            <a:r>
              <a:rPr lang="hr-HR" sz="2800" b="1" i="1" dirty="0" smtClean="0"/>
              <a:t>Oslobođena </a:t>
            </a:r>
            <a:r>
              <a:rPr lang="hr-HR" sz="2800" b="1" i="1" dirty="0"/>
              <a:t>zemlja </a:t>
            </a:r>
            <a:r>
              <a:rPr lang="hr-HR" sz="2800" dirty="0"/>
              <a:t>– deblokada Dubrovnika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0558DC03-31EA-4629-A0A4-613C1383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754" y="2620237"/>
            <a:ext cx="5991627" cy="383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0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158587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3658598" y="2733186"/>
            <a:ext cx="3198407" cy="3539430"/>
          </a:xfrm>
          <a:custGeom>
            <a:avLst/>
            <a:gdLst>
              <a:gd name="connsiteX0" fmla="*/ 0 w 3198407"/>
              <a:gd name="connsiteY0" fmla="*/ 0 h 3539430"/>
              <a:gd name="connsiteX1" fmla="*/ 3198407 w 3198407"/>
              <a:gd name="connsiteY1" fmla="*/ 0 h 3539430"/>
              <a:gd name="connsiteX2" fmla="*/ 3198407 w 3198407"/>
              <a:gd name="connsiteY2" fmla="*/ 3539430 h 3539430"/>
              <a:gd name="connsiteX3" fmla="*/ 0 w 3198407"/>
              <a:gd name="connsiteY3" fmla="*/ 3539430 h 3539430"/>
              <a:gd name="connsiteX4" fmla="*/ 0 w 3198407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3539430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307771" y="791050"/>
                  <a:pt x="3040359" y="2660250"/>
                  <a:pt x="3198407" y="3539430"/>
                </a:cubicBezTo>
                <a:cubicBezTo>
                  <a:pt x="1716208" y="3418609"/>
                  <a:pt x="1568818" y="3428918"/>
                  <a:pt x="0" y="3539430"/>
                </a:cubicBezTo>
                <a:cubicBezTo>
                  <a:pt x="60408" y="2167580"/>
                  <a:pt x="73863" y="1701839"/>
                  <a:pt x="0" y="0"/>
                </a:cubicBezTo>
                <a:close/>
              </a:path>
              <a:path w="3198407" h="3539430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151558" y="814741"/>
                  <a:pt x="3095517" y="2424200"/>
                  <a:pt x="3198407" y="3539430"/>
                </a:cubicBezTo>
                <a:cubicBezTo>
                  <a:pt x="2329616" y="3455956"/>
                  <a:pt x="1464011" y="3433303"/>
                  <a:pt x="0" y="3539430"/>
                </a:cubicBezTo>
                <a:cubicBezTo>
                  <a:pt x="92963" y="2431340"/>
                  <a:pt x="-19372" y="3744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siječanj</a:t>
            </a:r>
            <a:r>
              <a:rPr lang="hr-HR" sz="2800" dirty="0"/>
              <a:t> </a:t>
            </a:r>
            <a:endParaRPr lang="hr-HR" sz="2800" dirty="0" smtClean="0"/>
          </a:p>
          <a:p>
            <a:pPr marL="342900" lvl="0" indent="-342900" algn="ctr"/>
            <a:r>
              <a:rPr lang="hr-HR" sz="2800" b="1" dirty="0" smtClean="0"/>
              <a:t>operacija </a:t>
            </a:r>
            <a:r>
              <a:rPr lang="hr-HR" sz="2800" b="1" i="1" dirty="0"/>
              <a:t>Gusar</a:t>
            </a:r>
            <a:r>
              <a:rPr lang="hr-HR" sz="2800" b="1" dirty="0"/>
              <a:t> (</a:t>
            </a:r>
            <a:r>
              <a:rPr lang="hr-HR" sz="2800" b="1" i="1" dirty="0"/>
              <a:t>Maslenica</a:t>
            </a:r>
            <a:r>
              <a:rPr lang="hr-HR" sz="2800" b="1" dirty="0"/>
              <a:t>) </a:t>
            </a:r>
            <a:r>
              <a:rPr lang="hr-HR" sz="2800" dirty="0"/>
              <a:t>– zadarsko zaleđe</a:t>
            </a:r>
          </a:p>
          <a:p>
            <a:pPr marL="342900" lvl="0" indent="-342900" algn="ctr"/>
            <a:r>
              <a:rPr lang="hr-HR" sz="2800" b="1" dirty="0"/>
              <a:t>rujan </a:t>
            </a:r>
            <a:endParaRPr lang="hr-HR" sz="2800" b="1" dirty="0" smtClean="0"/>
          </a:p>
          <a:p>
            <a:pPr marL="342900" lvl="0" indent="-342900" algn="ctr"/>
            <a:r>
              <a:rPr lang="hr-HR" sz="2800" b="1" dirty="0" smtClean="0"/>
              <a:t>operacija </a:t>
            </a:r>
            <a:r>
              <a:rPr lang="hr-HR" sz="2800" b="1" i="1" dirty="0"/>
              <a:t>Medački džep</a:t>
            </a:r>
            <a:r>
              <a:rPr lang="hr-HR" sz="2800" b="1" dirty="0"/>
              <a:t> </a:t>
            </a:r>
            <a:r>
              <a:rPr lang="hr-HR" sz="2800" dirty="0"/>
              <a:t>–</a:t>
            </a:r>
            <a:r>
              <a:rPr lang="hr-HR" sz="2800" b="1" dirty="0"/>
              <a:t> </a:t>
            </a:r>
            <a:r>
              <a:rPr lang="hr-HR" sz="2800" dirty="0"/>
              <a:t>područje oko Gospića</a:t>
            </a:r>
            <a:endParaRPr lang="en-US" sz="28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CD819A52-809C-4A62-B541-65A68D9D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239" y="3010459"/>
            <a:ext cx="5034603" cy="337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12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3211" cy="1567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94733" y="2639328"/>
            <a:ext cx="3198407" cy="954107"/>
          </a:xfrm>
          <a:custGeom>
            <a:avLst/>
            <a:gdLst>
              <a:gd name="connsiteX0" fmla="*/ 0 w 3198407"/>
              <a:gd name="connsiteY0" fmla="*/ 0 h 954107"/>
              <a:gd name="connsiteX1" fmla="*/ 3198407 w 3198407"/>
              <a:gd name="connsiteY1" fmla="*/ 0 h 954107"/>
              <a:gd name="connsiteX2" fmla="*/ 3198407 w 3198407"/>
              <a:gd name="connsiteY2" fmla="*/ 954107 h 954107"/>
              <a:gd name="connsiteX3" fmla="*/ 0 w 3198407"/>
              <a:gd name="connsiteY3" fmla="*/ 954107 h 954107"/>
              <a:gd name="connsiteX4" fmla="*/ 0 w 3198407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954107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202119" y="259308"/>
                  <a:pt x="3153744" y="565912"/>
                  <a:pt x="3198407" y="954107"/>
                </a:cubicBezTo>
                <a:cubicBezTo>
                  <a:pt x="1716208" y="833286"/>
                  <a:pt x="1568818" y="843595"/>
                  <a:pt x="0" y="954107"/>
                </a:cubicBezTo>
                <a:cubicBezTo>
                  <a:pt x="73634" y="530850"/>
                  <a:pt x="76273" y="239548"/>
                  <a:pt x="0" y="0"/>
                </a:cubicBezTo>
                <a:close/>
              </a:path>
              <a:path w="3198407" h="954107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248522" y="258566"/>
                  <a:pt x="3277941" y="524220"/>
                  <a:pt x="3198407" y="954107"/>
                </a:cubicBezTo>
                <a:cubicBezTo>
                  <a:pt x="2329616" y="870633"/>
                  <a:pt x="1464011" y="847980"/>
                  <a:pt x="0" y="954107"/>
                </a:cubicBezTo>
                <a:cubicBezTo>
                  <a:pt x="79788" y="782060"/>
                  <a:pt x="17731" y="4300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siječanj</a:t>
            </a:r>
            <a:r>
              <a:rPr lang="hr-HR" sz="2800" dirty="0"/>
              <a:t> </a:t>
            </a:r>
            <a:endParaRPr lang="hr-HR" sz="2800" dirty="0" smtClean="0"/>
          </a:p>
          <a:p>
            <a:pPr marL="342900" lvl="0" indent="-342900" algn="ctr"/>
            <a:r>
              <a:rPr lang="hr-HR" sz="2800" b="1" dirty="0" smtClean="0"/>
              <a:t>sporazum </a:t>
            </a:r>
            <a:r>
              <a:rPr lang="hr-HR" sz="2800" b="1" dirty="0"/>
              <a:t>Z4</a:t>
            </a:r>
            <a:endParaRPr lang="en-US" sz="28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0B6F11B1-E8D5-4732-9644-5023EC63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67" y="2639328"/>
            <a:ext cx="4974097" cy="392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7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3211" cy="1567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94733" y="2639328"/>
            <a:ext cx="3198407" cy="1815882"/>
          </a:xfrm>
          <a:custGeom>
            <a:avLst/>
            <a:gdLst>
              <a:gd name="connsiteX0" fmla="*/ 0 w 3198407"/>
              <a:gd name="connsiteY0" fmla="*/ 0 h 1815882"/>
              <a:gd name="connsiteX1" fmla="*/ 3198407 w 3198407"/>
              <a:gd name="connsiteY1" fmla="*/ 0 h 1815882"/>
              <a:gd name="connsiteX2" fmla="*/ 3198407 w 3198407"/>
              <a:gd name="connsiteY2" fmla="*/ 1815882 h 1815882"/>
              <a:gd name="connsiteX3" fmla="*/ 0 w 3198407"/>
              <a:gd name="connsiteY3" fmla="*/ 1815882 h 1815882"/>
              <a:gd name="connsiteX4" fmla="*/ 0 w 3198407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1815882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331172" y="334197"/>
                  <a:pt x="3332296" y="1058984"/>
                  <a:pt x="3198407" y="1815882"/>
                </a:cubicBezTo>
                <a:cubicBezTo>
                  <a:pt x="1716208" y="1695061"/>
                  <a:pt x="1568818" y="1705370"/>
                  <a:pt x="0" y="1815882"/>
                </a:cubicBezTo>
                <a:cubicBezTo>
                  <a:pt x="133065" y="1072260"/>
                  <a:pt x="-107424" y="890858"/>
                  <a:pt x="0" y="0"/>
                </a:cubicBezTo>
                <a:close/>
              </a:path>
              <a:path w="3198407" h="1815882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038453" y="370306"/>
                  <a:pt x="3067444" y="981491"/>
                  <a:pt x="3198407" y="1815882"/>
                </a:cubicBezTo>
                <a:cubicBezTo>
                  <a:pt x="2329616" y="1732408"/>
                  <a:pt x="1464011" y="1709755"/>
                  <a:pt x="0" y="1815882"/>
                </a:cubicBezTo>
                <a:cubicBezTo>
                  <a:pt x="7529" y="1274329"/>
                  <a:pt x="127888" y="205684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1</a:t>
            </a:r>
            <a:r>
              <a:rPr lang="hr-HR" sz="2800" b="1" dirty="0" smtClean="0"/>
              <a:t>. – 4. </a:t>
            </a:r>
            <a:r>
              <a:rPr lang="hr-HR" sz="2800" b="1" dirty="0"/>
              <a:t>svibanj </a:t>
            </a:r>
            <a:r>
              <a:rPr lang="hr-HR" sz="2800" b="1" dirty="0" smtClean="0"/>
              <a:t> </a:t>
            </a:r>
            <a:r>
              <a:rPr lang="hr-HR" sz="2800" b="1" dirty="0"/>
              <a:t>operacija </a:t>
            </a:r>
            <a:r>
              <a:rPr lang="hr-HR" sz="2800" b="1" i="1" dirty="0"/>
              <a:t>Bljesak</a:t>
            </a:r>
            <a:r>
              <a:rPr lang="hr-HR" sz="2800" b="1" dirty="0"/>
              <a:t> </a:t>
            </a:r>
            <a:r>
              <a:rPr lang="hr-HR" sz="2800" dirty="0"/>
              <a:t>– oslobođena zapadna Slavonija </a:t>
            </a:r>
            <a:endParaRPr lang="en-US" sz="28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7678379E-0635-48F1-9043-7880A38C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81" y="2526085"/>
            <a:ext cx="4456370" cy="414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4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3211" cy="1567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94733" y="2639328"/>
            <a:ext cx="3198407" cy="1384995"/>
          </a:xfrm>
          <a:custGeom>
            <a:avLst/>
            <a:gdLst>
              <a:gd name="connsiteX0" fmla="*/ 0 w 3198407"/>
              <a:gd name="connsiteY0" fmla="*/ 0 h 1384995"/>
              <a:gd name="connsiteX1" fmla="*/ 3198407 w 3198407"/>
              <a:gd name="connsiteY1" fmla="*/ 0 h 1384995"/>
              <a:gd name="connsiteX2" fmla="*/ 3198407 w 3198407"/>
              <a:gd name="connsiteY2" fmla="*/ 1384995 h 1384995"/>
              <a:gd name="connsiteX3" fmla="*/ 0 w 3198407"/>
              <a:gd name="connsiteY3" fmla="*/ 1384995 h 1384995"/>
              <a:gd name="connsiteX4" fmla="*/ 0 w 3198407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1384995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099075" y="327183"/>
                  <a:pt x="3199790" y="966123"/>
                  <a:pt x="3198407" y="1384995"/>
                </a:cubicBezTo>
                <a:cubicBezTo>
                  <a:pt x="1716208" y="1264174"/>
                  <a:pt x="1568818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3198407" h="1384995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099553" y="412605"/>
                  <a:pt x="3089612" y="973857"/>
                  <a:pt x="3198407" y="1384995"/>
                </a:cubicBezTo>
                <a:cubicBezTo>
                  <a:pt x="2329616" y="1301521"/>
                  <a:pt x="1464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4. kolovoza </a:t>
            </a:r>
            <a:endParaRPr lang="hr-HR" sz="2800" b="1" dirty="0" smtClean="0"/>
          </a:p>
          <a:p>
            <a:pPr marL="342900" lvl="0" indent="-342900" algn="ctr"/>
            <a:r>
              <a:rPr lang="hr-HR" sz="2800" dirty="0" smtClean="0"/>
              <a:t>početak </a:t>
            </a:r>
            <a:r>
              <a:rPr lang="hr-HR" sz="2800" b="1" dirty="0"/>
              <a:t>operacije </a:t>
            </a:r>
            <a:r>
              <a:rPr lang="hr-HR" sz="2800" b="1" i="1" dirty="0"/>
              <a:t>Oluja</a:t>
            </a:r>
            <a:endParaRPr lang="en-US" sz="2800" b="1" i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85D70AD-C0B2-40F5-A46E-8961AE64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63" y="2481854"/>
            <a:ext cx="4037663" cy="428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310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3211" cy="1567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94733" y="2639328"/>
            <a:ext cx="3198407" cy="2246769"/>
          </a:xfrm>
          <a:custGeom>
            <a:avLst/>
            <a:gdLst>
              <a:gd name="connsiteX0" fmla="*/ 0 w 3198407"/>
              <a:gd name="connsiteY0" fmla="*/ 0 h 2246769"/>
              <a:gd name="connsiteX1" fmla="*/ 3198407 w 3198407"/>
              <a:gd name="connsiteY1" fmla="*/ 0 h 2246769"/>
              <a:gd name="connsiteX2" fmla="*/ 3198407 w 3198407"/>
              <a:gd name="connsiteY2" fmla="*/ 2246769 h 2246769"/>
              <a:gd name="connsiteX3" fmla="*/ 0 w 3198407"/>
              <a:gd name="connsiteY3" fmla="*/ 2246769 h 2246769"/>
              <a:gd name="connsiteX4" fmla="*/ 0 w 3198407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2246769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307771" y="808702"/>
                  <a:pt x="3040359" y="1976485"/>
                  <a:pt x="3198407" y="2246769"/>
                </a:cubicBezTo>
                <a:cubicBezTo>
                  <a:pt x="1716208" y="2125948"/>
                  <a:pt x="1568818" y="2136257"/>
                  <a:pt x="0" y="2246769"/>
                </a:cubicBezTo>
                <a:cubicBezTo>
                  <a:pt x="60408" y="1730759"/>
                  <a:pt x="73863" y="1019514"/>
                  <a:pt x="0" y="0"/>
                </a:cubicBezTo>
                <a:close/>
              </a:path>
              <a:path w="3198407" h="2246769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151558" y="426193"/>
                  <a:pt x="3095517" y="1874955"/>
                  <a:pt x="3198407" y="2246769"/>
                </a:cubicBezTo>
                <a:cubicBezTo>
                  <a:pt x="2329616" y="2163295"/>
                  <a:pt x="1464011" y="2140642"/>
                  <a:pt x="0" y="2246769"/>
                </a:cubicBezTo>
                <a:cubicBezTo>
                  <a:pt x="92963" y="1575860"/>
                  <a:pt x="-19372" y="6659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5. </a:t>
            </a:r>
            <a:r>
              <a:rPr lang="hr-HR" sz="2800" b="1" dirty="0" smtClean="0"/>
              <a:t>kolovoza</a:t>
            </a:r>
            <a:r>
              <a:rPr lang="hr-HR" sz="2800" dirty="0" smtClean="0"/>
              <a:t> </a:t>
            </a:r>
            <a:r>
              <a:rPr lang="hr-HR" sz="2800" b="1" dirty="0"/>
              <a:t>oslobođen Knin – Dan pobjede i domovinske zahvalnosti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3E26AC85-B82F-4A96-B5C6-207D2848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888" y="2526085"/>
            <a:ext cx="3169923" cy="421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728077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33937" y="1362253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123158" y="2364395"/>
            <a:ext cx="1682966" cy="400110"/>
          </a:xfrm>
          <a:custGeom>
            <a:avLst/>
            <a:gdLst>
              <a:gd name="connsiteX0" fmla="*/ 0 w 1682966"/>
              <a:gd name="connsiteY0" fmla="*/ 0 h 400110"/>
              <a:gd name="connsiteX1" fmla="*/ 1682966 w 1682966"/>
              <a:gd name="connsiteY1" fmla="*/ 0 h 400110"/>
              <a:gd name="connsiteX2" fmla="*/ 1682966 w 1682966"/>
              <a:gd name="connsiteY2" fmla="*/ 400110 h 400110"/>
              <a:gd name="connsiteX3" fmla="*/ 0 w 1682966"/>
              <a:gd name="connsiteY3" fmla="*/ 400110 h 400110"/>
              <a:gd name="connsiteX4" fmla="*/ 0 w 1682966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966" h="400110" fill="none" extrusionOk="0">
                <a:moveTo>
                  <a:pt x="0" y="0"/>
                </a:moveTo>
                <a:cubicBezTo>
                  <a:pt x="207900" y="132932"/>
                  <a:pt x="1039625" y="-125603"/>
                  <a:pt x="1682966" y="0"/>
                </a:cubicBezTo>
                <a:cubicBezTo>
                  <a:pt x="1685995" y="73556"/>
                  <a:pt x="1714108" y="309075"/>
                  <a:pt x="1682966" y="400110"/>
                </a:cubicBezTo>
                <a:cubicBezTo>
                  <a:pt x="1017889" y="348583"/>
                  <a:pt x="685163" y="290972"/>
                  <a:pt x="0" y="400110"/>
                </a:cubicBezTo>
                <a:cubicBezTo>
                  <a:pt x="-30571" y="341993"/>
                  <a:pt x="-20516" y="94003"/>
                  <a:pt x="0" y="0"/>
                </a:cubicBezTo>
                <a:close/>
              </a:path>
              <a:path w="1682966" h="400110" stroke="0" extrusionOk="0">
                <a:moveTo>
                  <a:pt x="0" y="0"/>
                </a:moveTo>
                <a:cubicBezTo>
                  <a:pt x="666245" y="141295"/>
                  <a:pt x="991192" y="48679"/>
                  <a:pt x="1682966" y="0"/>
                </a:cubicBezTo>
                <a:cubicBezTo>
                  <a:pt x="1662400" y="122635"/>
                  <a:pt x="1673926" y="259371"/>
                  <a:pt x="1682966" y="400110"/>
                </a:cubicBezTo>
                <a:cubicBezTo>
                  <a:pt x="1293928" y="405461"/>
                  <a:pt x="637204" y="418160"/>
                  <a:pt x="0" y="400110"/>
                </a:cubicBezTo>
                <a:cubicBezTo>
                  <a:pt x="23679" y="223138"/>
                  <a:pt x="15821" y="16010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višestranačje 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298033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/>
          <p:nvPr/>
        </p:nvCxnSpPr>
        <p:spPr>
          <a:xfrm>
            <a:off x="184569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4AA4DA9B-0867-4B30-80C8-A0143B871A65}"/>
              </a:ext>
            </a:extLst>
          </p:cNvPr>
          <p:cNvSpPr txBox="1"/>
          <p:nvPr/>
        </p:nvSpPr>
        <p:spPr>
          <a:xfrm>
            <a:off x="9197140" y="2393613"/>
            <a:ext cx="2014997" cy="830997"/>
          </a:xfrm>
          <a:custGeom>
            <a:avLst/>
            <a:gdLst>
              <a:gd name="connsiteX0" fmla="*/ 0 w 2014997"/>
              <a:gd name="connsiteY0" fmla="*/ 0 h 830997"/>
              <a:gd name="connsiteX1" fmla="*/ 2014997 w 2014997"/>
              <a:gd name="connsiteY1" fmla="*/ 0 h 830997"/>
              <a:gd name="connsiteX2" fmla="*/ 2014997 w 2014997"/>
              <a:gd name="connsiteY2" fmla="*/ 830997 h 830997"/>
              <a:gd name="connsiteX3" fmla="*/ 0 w 2014997"/>
              <a:gd name="connsiteY3" fmla="*/ 830997 h 830997"/>
              <a:gd name="connsiteX4" fmla="*/ 0 w 2014997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997" h="830997" fill="none" extrusionOk="0">
                <a:moveTo>
                  <a:pt x="0" y="0"/>
                </a:moveTo>
                <a:cubicBezTo>
                  <a:pt x="374610" y="-33931"/>
                  <a:pt x="1552753" y="68331"/>
                  <a:pt x="2014997" y="0"/>
                </a:cubicBezTo>
                <a:cubicBezTo>
                  <a:pt x="2015385" y="159294"/>
                  <a:pt x="1966521" y="688084"/>
                  <a:pt x="2014997" y="830997"/>
                </a:cubicBezTo>
                <a:cubicBezTo>
                  <a:pt x="1676969" y="710176"/>
                  <a:pt x="583639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014997" h="830997" stroke="0" extrusionOk="0">
                <a:moveTo>
                  <a:pt x="0" y="0"/>
                </a:moveTo>
                <a:cubicBezTo>
                  <a:pt x="921013" y="118952"/>
                  <a:pt x="1665266" y="94195"/>
                  <a:pt x="2014997" y="0"/>
                </a:cubicBezTo>
                <a:cubicBezTo>
                  <a:pt x="2065723" y="355651"/>
                  <a:pt x="2055781" y="583149"/>
                  <a:pt x="2014997" y="830997"/>
                </a:cubicBezTo>
                <a:cubicBezTo>
                  <a:pt x="1686974" y="747523"/>
                  <a:pt x="233261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mirna reintegracija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C55546A6-8FBB-4845-80ED-AD716CA3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813" y="4487158"/>
            <a:ext cx="1462654" cy="2069183"/>
          </a:xfrm>
          <a:prstGeom prst="rect">
            <a:avLst/>
          </a:prstGeom>
        </p:spPr>
      </p:pic>
      <p:sp>
        <p:nvSpPr>
          <p:cNvPr id="25" name="Oblačić za govor: ovalni 24">
            <a:extLst>
              <a:ext uri="{FF2B5EF4-FFF2-40B4-BE49-F238E27FC236}">
                <a16:creationId xmlns:a16="http://schemas.microsoft.com/office/drawing/2014/main" xmlns="" id="{F1FAF948-9824-4D05-9287-39E37A08D2BE}"/>
              </a:ext>
            </a:extLst>
          </p:cNvPr>
          <p:cNvSpPr/>
          <p:nvPr/>
        </p:nvSpPr>
        <p:spPr>
          <a:xfrm>
            <a:off x="2592371" y="3063712"/>
            <a:ext cx="5200343" cy="3525720"/>
          </a:xfrm>
          <a:custGeom>
            <a:avLst/>
            <a:gdLst>
              <a:gd name="connsiteX0" fmla="*/ 6307288 w 5200343"/>
              <a:gd name="connsiteY0" fmla="*/ 1936149 h 3525720"/>
              <a:gd name="connsiteX1" fmla="*/ 5685946 w 5200343"/>
              <a:gd name="connsiteY1" fmla="*/ 2082432 h 3525720"/>
              <a:gd name="connsiteX2" fmla="*/ 5112399 w 5200343"/>
              <a:gd name="connsiteY2" fmla="*/ 2217462 h 3525720"/>
              <a:gd name="connsiteX3" fmla="*/ 2400114 w 5200343"/>
              <a:gd name="connsiteY3" fmla="*/ 3520494 h 3525720"/>
              <a:gd name="connsiteX4" fmla="*/ 6407 w 5200343"/>
              <a:gd name="connsiteY4" fmla="*/ 1639174 h 3525720"/>
              <a:gd name="connsiteX5" fmla="*/ 2568377 w 5200343"/>
              <a:gd name="connsiteY5" fmla="*/ 131 h 3525720"/>
              <a:gd name="connsiteX6" fmla="*/ 5180652 w 5200343"/>
              <a:gd name="connsiteY6" fmla="*/ 1546316 h 3525720"/>
              <a:gd name="connsiteX7" fmla="*/ 5732704 w 5200343"/>
              <a:gd name="connsiteY7" fmla="*/ 1737334 h 3525720"/>
              <a:gd name="connsiteX8" fmla="*/ 6307288 w 5200343"/>
              <a:gd name="connsiteY8" fmla="*/ 1936149 h 352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0343" h="3525720" fill="none" extrusionOk="0">
                <a:moveTo>
                  <a:pt x="6307288" y="1936149"/>
                </a:moveTo>
                <a:cubicBezTo>
                  <a:pt x="6050823" y="1995667"/>
                  <a:pt x="5816243" y="2049741"/>
                  <a:pt x="5685946" y="2082432"/>
                </a:cubicBezTo>
                <a:cubicBezTo>
                  <a:pt x="5555649" y="2115123"/>
                  <a:pt x="5317747" y="2166238"/>
                  <a:pt x="5112399" y="2217462"/>
                </a:cubicBezTo>
                <a:cubicBezTo>
                  <a:pt x="4958933" y="3190266"/>
                  <a:pt x="3698650" y="3545381"/>
                  <a:pt x="2400114" y="3520494"/>
                </a:cubicBezTo>
                <a:cubicBezTo>
                  <a:pt x="981189" y="3382771"/>
                  <a:pt x="-58017" y="2687199"/>
                  <a:pt x="6407" y="1639174"/>
                </a:cubicBezTo>
                <a:cubicBezTo>
                  <a:pt x="4914" y="569181"/>
                  <a:pt x="1158526" y="-70418"/>
                  <a:pt x="2568377" y="131"/>
                </a:cubicBezTo>
                <a:cubicBezTo>
                  <a:pt x="3799574" y="15487"/>
                  <a:pt x="4958709" y="709514"/>
                  <a:pt x="5180652" y="1546316"/>
                </a:cubicBezTo>
                <a:cubicBezTo>
                  <a:pt x="5396052" y="1594251"/>
                  <a:pt x="5540869" y="1649548"/>
                  <a:pt x="5732704" y="1737334"/>
                </a:cubicBezTo>
                <a:cubicBezTo>
                  <a:pt x="5924539" y="1825120"/>
                  <a:pt x="6038306" y="1825935"/>
                  <a:pt x="6307288" y="1936149"/>
                </a:cubicBezTo>
                <a:close/>
              </a:path>
              <a:path w="5200343" h="3525720" stroke="0" extrusionOk="0">
                <a:moveTo>
                  <a:pt x="6307288" y="1936149"/>
                </a:moveTo>
                <a:cubicBezTo>
                  <a:pt x="6197199" y="1973836"/>
                  <a:pt x="5866958" y="2037902"/>
                  <a:pt x="5745690" y="2068366"/>
                </a:cubicBezTo>
                <a:cubicBezTo>
                  <a:pt x="5624422" y="2098830"/>
                  <a:pt x="5266399" y="2208037"/>
                  <a:pt x="5112399" y="2217462"/>
                </a:cubicBezTo>
                <a:cubicBezTo>
                  <a:pt x="4765220" y="2910914"/>
                  <a:pt x="3556013" y="3747845"/>
                  <a:pt x="2400114" y="3520494"/>
                </a:cubicBezTo>
                <a:cubicBezTo>
                  <a:pt x="874622" y="3339789"/>
                  <a:pt x="-228782" y="2664697"/>
                  <a:pt x="6407" y="1639174"/>
                </a:cubicBezTo>
                <a:cubicBezTo>
                  <a:pt x="-44123" y="740835"/>
                  <a:pt x="1174771" y="-20447"/>
                  <a:pt x="2568377" y="131"/>
                </a:cubicBezTo>
                <a:cubicBezTo>
                  <a:pt x="4023426" y="143655"/>
                  <a:pt x="4955477" y="634502"/>
                  <a:pt x="5180652" y="1546316"/>
                </a:cubicBezTo>
                <a:cubicBezTo>
                  <a:pt x="5360417" y="1606394"/>
                  <a:pt x="5519179" y="1654503"/>
                  <a:pt x="5710171" y="1729538"/>
                </a:cubicBezTo>
                <a:cubicBezTo>
                  <a:pt x="5901163" y="1804573"/>
                  <a:pt x="6170112" y="1874146"/>
                  <a:pt x="6307288" y="1936149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71286"/>
                      <a:gd name="adj2" fmla="val 4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I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zradi lentu vremena s važnim događajima od uspostave višestranačja do mirne reintegracije Podunavlja. Uz svaku godinu dopiši važne događaje.</a:t>
            </a:r>
            <a:endParaRPr lang="hr-HR" sz="5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4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>
            <a:cxnSpLocks/>
          </p:cNvCxnSpPr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566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3211" cy="156702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94733" y="2639328"/>
            <a:ext cx="3198407" cy="2677656"/>
          </a:xfrm>
          <a:custGeom>
            <a:avLst/>
            <a:gdLst>
              <a:gd name="connsiteX0" fmla="*/ 0 w 3198407"/>
              <a:gd name="connsiteY0" fmla="*/ 0 h 2677656"/>
              <a:gd name="connsiteX1" fmla="*/ 3198407 w 3198407"/>
              <a:gd name="connsiteY1" fmla="*/ 0 h 2677656"/>
              <a:gd name="connsiteX2" fmla="*/ 3198407 w 3198407"/>
              <a:gd name="connsiteY2" fmla="*/ 2677656 h 2677656"/>
              <a:gd name="connsiteX3" fmla="*/ 0 w 3198407"/>
              <a:gd name="connsiteY3" fmla="*/ 2677656 h 2677656"/>
              <a:gd name="connsiteX4" fmla="*/ 0 w 3198407"/>
              <a:gd name="connsiteY4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7" h="2677656" fill="none" extrusionOk="0">
                <a:moveTo>
                  <a:pt x="0" y="0"/>
                </a:moveTo>
                <a:cubicBezTo>
                  <a:pt x="866380" y="-33931"/>
                  <a:pt x="1710796" y="68331"/>
                  <a:pt x="3198407" y="0"/>
                </a:cubicBezTo>
                <a:cubicBezTo>
                  <a:pt x="3307771" y="642862"/>
                  <a:pt x="3040359" y="1502729"/>
                  <a:pt x="3198407" y="2677656"/>
                </a:cubicBezTo>
                <a:cubicBezTo>
                  <a:pt x="1716208" y="2556835"/>
                  <a:pt x="1568818" y="2567144"/>
                  <a:pt x="0" y="2677656"/>
                </a:cubicBezTo>
                <a:cubicBezTo>
                  <a:pt x="60408" y="2192326"/>
                  <a:pt x="73863" y="692857"/>
                  <a:pt x="0" y="0"/>
                </a:cubicBezTo>
                <a:close/>
              </a:path>
              <a:path w="3198407" h="2677656" stroke="0" extrusionOk="0">
                <a:moveTo>
                  <a:pt x="0" y="0"/>
                </a:moveTo>
                <a:cubicBezTo>
                  <a:pt x="1015673" y="118952"/>
                  <a:pt x="2551661" y="94195"/>
                  <a:pt x="3198407" y="0"/>
                </a:cubicBezTo>
                <a:cubicBezTo>
                  <a:pt x="3151558" y="1282143"/>
                  <a:pt x="3095517" y="2398794"/>
                  <a:pt x="3198407" y="2677656"/>
                </a:cubicBezTo>
                <a:cubicBezTo>
                  <a:pt x="2329616" y="2594182"/>
                  <a:pt x="1464011" y="2571529"/>
                  <a:pt x="0" y="2677656"/>
                </a:cubicBezTo>
                <a:cubicBezTo>
                  <a:pt x="92963" y="1581954"/>
                  <a:pt x="-19372" y="84348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studeni </a:t>
            </a:r>
            <a:endParaRPr lang="hr-HR" sz="2800" b="1" dirty="0" smtClean="0"/>
          </a:p>
          <a:p>
            <a:pPr marL="342900" indent="-342900" algn="ctr"/>
            <a:r>
              <a:rPr lang="hr-HR" sz="2800" b="1" dirty="0" smtClean="0"/>
              <a:t>Temeljni </a:t>
            </a:r>
            <a:r>
              <a:rPr lang="hr-HR" sz="2800" b="1" dirty="0"/>
              <a:t>sporazum za istočnu Slavoniju, Baranju i zapadni Srijem</a:t>
            </a:r>
            <a:endParaRPr lang="hr-HR" sz="2800" dirty="0"/>
          </a:p>
          <a:p>
            <a:pPr marL="342900" lvl="0" indent="-342900" algn="ctr">
              <a:buFontTx/>
              <a:buChar char="-"/>
            </a:pP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35790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63115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380763" y="2716200"/>
            <a:ext cx="2823903" cy="1384995"/>
          </a:xfrm>
          <a:custGeom>
            <a:avLst/>
            <a:gdLst>
              <a:gd name="connsiteX0" fmla="*/ 0 w 2823903"/>
              <a:gd name="connsiteY0" fmla="*/ 0 h 1384995"/>
              <a:gd name="connsiteX1" fmla="*/ 2823903 w 2823903"/>
              <a:gd name="connsiteY1" fmla="*/ 0 h 1384995"/>
              <a:gd name="connsiteX2" fmla="*/ 2823903 w 2823903"/>
              <a:gd name="connsiteY2" fmla="*/ 1384995 h 1384995"/>
              <a:gd name="connsiteX3" fmla="*/ 0 w 2823903"/>
              <a:gd name="connsiteY3" fmla="*/ 1384995 h 1384995"/>
              <a:gd name="connsiteX4" fmla="*/ 0 w 282390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1384995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724571" y="327183"/>
                  <a:pt x="2825286" y="966123"/>
                  <a:pt x="2823903" y="1384995"/>
                </a:cubicBezTo>
                <a:cubicBezTo>
                  <a:pt x="2060055" y="1264174"/>
                  <a:pt x="918269" y="1274483"/>
                  <a:pt x="0" y="1384995"/>
                </a:cubicBezTo>
                <a:cubicBezTo>
                  <a:pt x="77128" y="844739"/>
                  <a:pt x="58463" y="380938"/>
                  <a:pt x="0" y="0"/>
                </a:cubicBezTo>
                <a:close/>
              </a:path>
              <a:path w="2823903" h="1384995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25049" y="412605"/>
                  <a:pt x="2715108" y="973857"/>
                  <a:pt x="2823903" y="1384995"/>
                </a:cubicBezTo>
                <a:cubicBezTo>
                  <a:pt x="2416921" y="1301521"/>
                  <a:pt x="380011" y="1278868"/>
                  <a:pt x="0" y="1384995"/>
                </a:cubicBezTo>
                <a:cubicBezTo>
                  <a:pt x="-70115" y="862055"/>
                  <a:pt x="61179" y="1648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 smtClean="0"/>
              <a:t>prosinac</a:t>
            </a:r>
            <a:r>
              <a:rPr lang="hr-HR" sz="2800" dirty="0" smtClean="0"/>
              <a:t> </a:t>
            </a:r>
            <a:r>
              <a:rPr lang="hr-HR" sz="2800" b="1" dirty="0"/>
              <a:t>Daytonski sporazum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0" cy="110510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39081733-6A50-4FD1-B1F6-FE5349CA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64" y="2856321"/>
            <a:ext cx="5502540" cy="373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60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>
            <a:cxnSpLocks/>
          </p:cNvCxnSpPr>
          <p:nvPr/>
        </p:nvCxnSpPr>
        <p:spPr>
          <a:xfrm>
            <a:off x="10204639" y="1781118"/>
            <a:ext cx="0" cy="121660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61258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>
            <a:cxnSpLocks/>
          </p:cNvCxnSpPr>
          <p:nvPr/>
        </p:nvCxnSpPr>
        <p:spPr>
          <a:xfrm>
            <a:off x="4171292" y="1742226"/>
            <a:ext cx="0" cy="63115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8548928" y="2819895"/>
            <a:ext cx="2823903" cy="3108543"/>
          </a:xfrm>
          <a:custGeom>
            <a:avLst/>
            <a:gdLst>
              <a:gd name="connsiteX0" fmla="*/ 0 w 2823903"/>
              <a:gd name="connsiteY0" fmla="*/ 0 h 3108543"/>
              <a:gd name="connsiteX1" fmla="*/ 2823903 w 2823903"/>
              <a:gd name="connsiteY1" fmla="*/ 0 h 3108543"/>
              <a:gd name="connsiteX2" fmla="*/ 2823903 w 2823903"/>
              <a:gd name="connsiteY2" fmla="*/ 3108543 h 3108543"/>
              <a:gd name="connsiteX3" fmla="*/ 0 w 2823903"/>
              <a:gd name="connsiteY3" fmla="*/ 3108543 h 3108543"/>
              <a:gd name="connsiteX4" fmla="*/ 0 w 2823903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3108543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1203275"/>
                  <a:pt x="2665855" y="1890688"/>
                  <a:pt x="2823903" y="3108543"/>
                </a:cubicBezTo>
                <a:cubicBezTo>
                  <a:pt x="2060055" y="2987722"/>
                  <a:pt x="918269" y="2998031"/>
                  <a:pt x="0" y="3108543"/>
                </a:cubicBezTo>
                <a:cubicBezTo>
                  <a:pt x="60408" y="1595169"/>
                  <a:pt x="73863" y="1117289"/>
                  <a:pt x="0" y="0"/>
                </a:cubicBezTo>
                <a:close/>
              </a:path>
              <a:path w="2823903" h="3108543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1288537"/>
                  <a:pt x="2721013" y="1728287"/>
                  <a:pt x="2823903" y="3108543"/>
                </a:cubicBezTo>
                <a:cubicBezTo>
                  <a:pt x="2416921" y="3025069"/>
                  <a:pt x="380011" y="3002416"/>
                  <a:pt x="0" y="3108543"/>
                </a:cubicBezTo>
                <a:cubicBezTo>
                  <a:pt x="92963" y="1686554"/>
                  <a:pt x="-19372" y="155067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hr-HR" sz="2800" b="1" dirty="0"/>
              <a:t>15. siječnja </a:t>
            </a:r>
            <a:endParaRPr lang="hr-HR" sz="2800" b="1" dirty="0" smtClean="0"/>
          </a:p>
          <a:p>
            <a:pPr lvl="0"/>
            <a:r>
              <a:rPr lang="hr-HR" sz="2800" dirty="0"/>
              <a:t> </a:t>
            </a:r>
            <a:r>
              <a:rPr lang="hr-HR" sz="2800" b="1" dirty="0"/>
              <a:t>istočna Slavonija, Baranja i zapadni Srijem </a:t>
            </a:r>
            <a:r>
              <a:rPr lang="hr-HR" sz="2800" dirty="0"/>
              <a:t>ponovno</a:t>
            </a:r>
            <a:r>
              <a:rPr lang="hr-HR" sz="2800" b="1" dirty="0"/>
              <a:t> </a:t>
            </a:r>
            <a:r>
              <a:rPr lang="hr-HR" sz="2800" dirty="0"/>
              <a:t>postali sastavni dio Republike Hrvatske</a:t>
            </a:r>
            <a:endParaRPr lang="en-US" sz="28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>
            <a:cxnSpLocks/>
          </p:cNvCxnSpPr>
          <p:nvPr/>
        </p:nvCxnSpPr>
        <p:spPr>
          <a:xfrm>
            <a:off x="7792715" y="1751213"/>
            <a:ext cx="0" cy="603593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9C36AFFB-42E6-4C5C-9B53-23B36A90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165" y="2448958"/>
            <a:ext cx="4736023" cy="433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298033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103826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04385" y="2609759"/>
            <a:ext cx="2475947" cy="1815882"/>
          </a:xfrm>
          <a:custGeom>
            <a:avLst/>
            <a:gdLst>
              <a:gd name="connsiteX0" fmla="*/ 0 w 2475947"/>
              <a:gd name="connsiteY0" fmla="*/ 0 h 2246769"/>
              <a:gd name="connsiteX1" fmla="*/ 2475947 w 2475947"/>
              <a:gd name="connsiteY1" fmla="*/ 0 h 2246769"/>
              <a:gd name="connsiteX2" fmla="*/ 2475947 w 2475947"/>
              <a:gd name="connsiteY2" fmla="*/ 2246769 h 2246769"/>
              <a:gd name="connsiteX3" fmla="*/ 0 w 2475947"/>
              <a:gd name="connsiteY3" fmla="*/ 2246769 h 2246769"/>
              <a:gd name="connsiteX4" fmla="*/ 0 w 2475947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947" h="2246769" fill="none" extrusionOk="0">
                <a:moveTo>
                  <a:pt x="0" y="0"/>
                </a:moveTo>
                <a:cubicBezTo>
                  <a:pt x="896977" y="-33931"/>
                  <a:pt x="1560267" y="68331"/>
                  <a:pt x="2475947" y="0"/>
                </a:cubicBezTo>
                <a:cubicBezTo>
                  <a:pt x="2585311" y="808702"/>
                  <a:pt x="2317899" y="1976485"/>
                  <a:pt x="2475947" y="2246769"/>
                </a:cubicBezTo>
                <a:cubicBezTo>
                  <a:pt x="1715548" y="2125948"/>
                  <a:pt x="1013066" y="2136257"/>
                  <a:pt x="0" y="2246769"/>
                </a:cubicBezTo>
                <a:cubicBezTo>
                  <a:pt x="60408" y="1730759"/>
                  <a:pt x="73863" y="1019514"/>
                  <a:pt x="0" y="0"/>
                </a:cubicBezTo>
                <a:close/>
              </a:path>
              <a:path w="2475947" h="2246769" stroke="0" extrusionOk="0">
                <a:moveTo>
                  <a:pt x="0" y="0"/>
                </a:moveTo>
                <a:cubicBezTo>
                  <a:pt x="279811" y="118952"/>
                  <a:pt x="1668654" y="94195"/>
                  <a:pt x="2475947" y="0"/>
                </a:cubicBezTo>
                <a:cubicBezTo>
                  <a:pt x="2429098" y="426193"/>
                  <a:pt x="2373057" y="1874955"/>
                  <a:pt x="2475947" y="2246769"/>
                </a:cubicBezTo>
                <a:cubicBezTo>
                  <a:pt x="1896684" y="2163295"/>
                  <a:pt x="938675" y="2140642"/>
                  <a:pt x="0" y="2246769"/>
                </a:cubicBezTo>
                <a:cubicBezTo>
                  <a:pt x="92963" y="1575860"/>
                  <a:pt x="-19372" y="6659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 smtClean="0"/>
              <a:t>s</a:t>
            </a:r>
            <a:r>
              <a:rPr lang="hr-HR" sz="2800" b="1" dirty="0" smtClean="0"/>
              <a:t>iječanj</a:t>
            </a:r>
          </a:p>
          <a:p>
            <a:pPr marL="342900" indent="-342900" algn="ctr"/>
            <a:r>
              <a:rPr lang="hr-HR" sz="2800" dirty="0" smtClean="0"/>
              <a:t> </a:t>
            </a:r>
            <a:r>
              <a:rPr lang="hr-HR" sz="2800" dirty="0"/>
              <a:t>raspad Saveza komunista Jugoslavije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02779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298033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112303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38507" y="2633581"/>
            <a:ext cx="2958178" cy="2246769"/>
          </a:xfrm>
          <a:custGeom>
            <a:avLst/>
            <a:gdLst>
              <a:gd name="connsiteX0" fmla="*/ 0 w 2958178"/>
              <a:gd name="connsiteY0" fmla="*/ 0 h 2677656"/>
              <a:gd name="connsiteX1" fmla="*/ 2958178 w 2958178"/>
              <a:gd name="connsiteY1" fmla="*/ 0 h 2677656"/>
              <a:gd name="connsiteX2" fmla="*/ 2958178 w 2958178"/>
              <a:gd name="connsiteY2" fmla="*/ 2677656 h 2677656"/>
              <a:gd name="connsiteX3" fmla="*/ 0 w 2958178"/>
              <a:gd name="connsiteY3" fmla="*/ 2677656 h 2677656"/>
              <a:gd name="connsiteX4" fmla="*/ 0 w 2958178"/>
              <a:gd name="connsiteY4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178" h="2677656" fill="none" extrusionOk="0">
                <a:moveTo>
                  <a:pt x="0" y="0"/>
                </a:moveTo>
                <a:cubicBezTo>
                  <a:pt x="548653" y="-33931"/>
                  <a:pt x="2373418" y="68331"/>
                  <a:pt x="2958178" y="0"/>
                </a:cubicBezTo>
                <a:cubicBezTo>
                  <a:pt x="3067542" y="642862"/>
                  <a:pt x="2800130" y="1502729"/>
                  <a:pt x="2958178" y="2677656"/>
                </a:cubicBezTo>
                <a:cubicBezTo>
                  <a:pt x="2189218" y="2556835"/>
                  <a:pt x="1246589" y="2567144"/>
                  <a:pt x="0" y="2677656"/>
                </a:cubicBezTo>
                <a:cubicBezTo>
                  <a:pt x="60408" y="2192326"/>
                  <a:pt x="73863" y="692857"/>
                  <a:pt x="0" y="0"/>
                </a:cubicBezTo>
                <a:close/>
              </a:path>
              <a:path w="2958178" h="2677656" stroke="0" extrusionOk="0">
                <a:moveTo>
                  <a:pt x="0" y="0"/>
                </a:moveTo>
                <a:cubicBezTo>
                  <a:pt x="938377" y="118952"/>
                  <a:pt x="2276062" y="94195"/>
                  <a:pt x="2958178" y="0"/>
                </a:cubicBezTo>
                <a:cubicBezTo>
                  <a:pt x="2911329" y="1282143"/>
                  <a:pt x="2855288" y="2398794"/>
                  <a:pt x="2958178" y="2677656"/>
                </a:cubicBezTo>
                <a:cubicBezTo>
                  <a:pt x="2140320" y="2594182"/>
                  <a:pt x="444684" y="2571529"/>
                  <a:pt x="0" y="2677656"/>
                </a:cubicBezTo>
                <a:cubicBezTo>
                  <a:pt x="92963" y="1581954"/>
                  <a:pt x="-19372" y="84348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travanj i svibanj </a:t>
            </a:r>
            <a:endParaRPr lang="hr-HR" sz="2800" b="1" dirty="0" smtClean="0"/>
          </a:p>
          <a:p>
            <a:pPr marL="342900" indent="-342900" algn="ctr"/>
            <a:r>
              <a:rPr lang="hr-HR" sz="2800" dirty="0" smtClean="0"/>
              <a:t>prvi </a:t>
            </a:r>
            <a:r>
              <a:rPr lang="hr-HR" sz="2800" dirty="0"/>
              <a:t>višestranački izbori u Hrvatskoj – pobjeda HDZ-a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1592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298033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112303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8023" y="2620237"/>
            <a:ext cx="3635910" cy="3539430"/>
          </a:xfrm>
          <a:custGeom>
            <a:avLst/>
            <a:gdLst>
              <a:gd name="connsiteX0" fmla="*/ 0 w 3635910"/>
              <a:gd name="connsiteY0" fmla="*/ 0 h 3539430"/>
              <a:gd name="connsiteX1" fmla="*/ 3635910 w 3635910"/>
              <a:gd name="connsiteY1" fmla="*/ 0 h 3539430"/>
              <a:gd name="connsiteX2" fmla="*/ 3635910 w 3635910"/>
              <a:gd name="connsiteY2" fmla="*/ 3539430 h 3539430"/>
              <a:gd name="connsiteX3" fmla="*/ 0 w 3635910"/>
              <a:gd name="connsiteY3" fmla="*/ 3539430 h 3539430"/>
              <a:gd name="connsiteX4" fmla="*/ 0 w 3635910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910" h="3539430" fill="none" extrusionOk="0">
                <a:moveTo>
                  <a:pt x="0" y="0"/>
                </a:moveTo>
                <a:cubicBezTo>
                  <a:pt x="1050350" y="-33931"/>
                  <a:pt x="2727488" y="68331"/>
                  <a:pt x="3635910" y="0"/>
                </a:cubicBezTo>
                <a:cubicBezTo>
                  <a:pt x="3745274" y="791050"/>
                  <a:pt x="3477862" y="2660250"/>
                  <a:pt x="3635910" y="3539430"/>
                </a:cubicBezTo>
                <a:cubicBezTo>
                  <a:pt x="2863298" y="3418609"/>
                  <a:pt x="955393" y="3428918"/>
                  <a:pt x="0" y="3539430"/>
                </a:cubicBezTo>
                <a:cubicBezTo>
                  <a:pt x="60408" y="2167580"/>
                  <a:pt x="73863" y="1701839"/>
                  <a:pt x="0" y="0"/>
                </a:cubicBezTo>
                <a:close/>
              </a:path>
              <a:path w="3635910" h="3539430" stroke="0" extrusionOk="0">
                <a:moveTo>
                  <a:pt x="0" y="0"/>
                </a:moveTo>
                <a:cubicBezTo>
                  <a:pt x="1800280" y="118952"/>
                  <a:pt x="1855578" y="94195"/>
                  <a:pt x="3635910" y="0"/>
                </a:cubicBezTo>
                <a:cubicBezTo>
                  <a:pt x="3589061" y="814741"/>
                  <a:pt x="3533020" y="2424200"/>
                  <a:pt x="3635910" y="3539430"/>
                </a:cubicBezTo>
                <a:cubicBezTo>
                  <a:pt x="2142714" y="3455956"/>
                  <a:pt x="1184357" y="3433303"/>
                  <a:pt x="0" y="3539430"/>
                </a:cubicBezTo>
                <a:cubicBezTo>
                  <a:pt x="92963" y="2431340"/>
                  <a:pt x="-19372" y="3744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30. svibnja </a:t>
            </a:r>
            <a:r>
              <a:rPr lang="hr-HR" sz="2800" dirty="0" smtClean="0"/>
              <a:t>u</a:t>
            </a:r>
            <a:r>
              <a:rPr lang="hr-HR" sz="2800" dirty="0" smtClean="0">
                <a:ea typeface="Calibri" panose="020F0502020204030204" pitchFamily="34" charset="0"/>
              </a:rPr>
              <a:t>spostavljen </a:t>
            </a:r>
            <a:r>
              <a:rPr lang="hr-HR" sz="2800" dirty="0">
                <a:ea typeface="Calibri" panose="020F0502020204030204" pitchFamily="34" charset="0"/>
              </a:rPr>
              <a:t>novi, višestranački Sabor RH; predsjednik Hrvatske – </a:t>
            </a:r>
            <a:r>
              <a:rPr lang="hr-HR" sz="2800" b="1" dirty="0">
                <a:ea typeface="Calibri" panose="020F0502020204030204" pitchFamily="34" charset="0"/>
              </a:rPr>
              <a:t>Franjo Tuđman</a:t>
            </a:r>
            <a:r>
              <a:rPr lang="hr-HR" sz="2800" dirty="0">
                <a:ea typeface="Calibri" panose="020F0502020204030204" pitchFamily="34" charset="0"/>
              </a:rPr>
              <a:t>; predsjednik Vlade – </a:t>
            </a:r>
            <a:r>
              <a:rPr lang="hr-HR" sz="2800" b="1" dirty="0">
                <a:ea typeface="Calibri" panose="020F0502020204030204" pitchFamily="34" charset="0"/>
              </a:rPr>
              <a:t>Stjepan Mesić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32258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298033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112303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313921" y="2641113"/>
            <a:ext cx="2823903" cy="954107"/>
          </a:xfrm>
          <a:custGeom>
            <a:avLst/>
            <a:gdLst>
              <a:gd name="connsiteX0" fmla="*/ 0 w 2823903"/>
              <a:gd name="connsiteY0" fmla="*/ 0 h 954107"/>
              <a:gd name="connsiteX1" fmla="*/ 2823903 w 2823903"/>
              <a:gd name="connsiteY1" fmla="*/ 0 h 954107"/>
              <a:gd name="connsiteX2" fmla="*/ 2823903 w 2823903"/>
              <a:gd name="connsiteY2" fmla="*/ 954107 h 954107"/>
              <a:gd name="connsiteX3" fmla="*/ 0 w 2823903"/>
              <a:gd name="connsiteY3" fmla="*/ 954107 h 954107"/>
              <a:gd name="connsiteX4" fmla="*/ 0 w 282390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954107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827615" y="259308"/>
                  <a:pt x="2779240" y="565912"/>
                  <a:pt x="2823903" y="954107"/>
                </a:cubicBezTo>
                <a:cubicBezTo>
                  <a:pt x="2060055" y="833286"/>
                  <a:pt x="918269" y="843595"/>
                  <a:pt x="0" y="954107"/>
                </a:cubicBezTo>
                <a:cubicBezTo>
                  <a:pt x="73634" y="530850"/>
                  <a:pt x="76273" y="239548"/>
                  <a:pt x="0" y="0"/>
                </a:cubicBezTo>
                <a:close/>
              </a:path>
              <a:path w="2823903" h="954107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874018" y="258566"/>
                  <a:pt x="2903437" y="524220"/>
                  <a:pt x="2823903" y="954107"/>
                </a:cubicBezTo>
                <a:cubicBezTo>
                  <a:pt x="2416921" y="870633"/>
                  <a:pt x="380011" y="847980"/>
                  <a:pt x="0" y="954107"/>
                </a:cubicBezTo>
                <a:cubicBezTo>
                  <a:pt x="79788" y="782060"/>
                  <a:pt x="17731" y="4300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/>
              <a:t>22. prosinca</a:t>
            </a:r>
            <a:r>
              <a:rPr lang="hr-HR" sz="2800" dirty="0"/>
              <a:t> – Božićni ustav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7C8192BE-4447-4EE2-A98D-E8CFC3DC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065" y="2641113"/>
            <a:ext cx="5668834" cy="391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97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3908762"/>
          </a:xfrm>
          <a:custGeom>
            <a:avLst/>
            <a:gdLst>
              <a:gd name="connsiteX0" fmla="*/ 0 w 2823903"/>
              <a:gd name="connsiteY0" fmla="*/ 0 h 3908762"/>
              <a:gd name="connsiteX1" fmla="*/ 2823903 w 2823903"/>
              <a:gd name="connsiteY1" fmla="*/ 0 h 3908762"/>
              <a:gd name="connsiteX2" fmla="*/ 2823903 w 2823903"/>
              <a:gd name="connsiteY2" fmla="*/ 3908762 h 3908762"/>
              <a:gd name="connsiteX3" fmla="*/ 0 w 2823903"/>
              <a:gd name="connsiteY3" fmla="*/ 3908762 h 3908762"/>
              <a:gd name="connsiteX4" fmla="*/ 0 w 2823903"/>
              <a:gd name="connsiteY4" fmla="*/ 0 h 390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3908762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1394324"/>
                  <a:pt x="2665855" y="3411244"/>
                  <a:pt x="2823903" y="3908762"/>
                </a:cubicBezTo>
                <a:cubicBezTo>
                  <a:pt x="2060055" y="3787941"/>
                  <a:pt x="918269" y="3798250"/>
                  <a:pt x="0" y="3908762"/>
                </a:cubicBezTo>
                <a:cubicBezTo>
                  <a:pt x="60408" y="3004724"/>
                  <a:pt x="73863" y="1738736"/>
                  <a:pt x="0" y="0"/>
                </a:cubicBezTo>
                <a:close/>
              </a:path>
              <a:path w="2823903" h="3908762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580859"/>
                  <a:pt x="2721013" y="2153410"/>
                  <a:pt x="2823903" y="3908762"/>
                </a:cubicBezTo>
                <a:cubicBezTo>
                  <a:pt x="2416921" y="3825288"/>
                  <a:pt x="380011" y="3802635"/>
                  <a:pt x="0" y="3908762"/>
                </a:cubicBezTo>
                <a:cubicBezTo>
                  <a:pt x="92963" y="2566756"/>
                  <a:pt x="-19372" y="176550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hr-HR" sz="2800" b="1" dirty="0" smtClean="0"/>
              <a:t>v</a:t>
            </a:r>
            <a:r>
              <a:rPr lang="hr-HR" sz="2800" b="1" dirty="0" smtClean="0"/>
              <a:t>eljača</a:t>
            </a:r>
          </a:p>
          <a:p>
            <a:pPr marL="342900" indent="-342900" algn="ctr"/>
            <a:r>
              <a:rPr lang="hr-HR" sz="2800" dirty="0" smtClean="0"/>
              <a:t> </a:t>
            </a:r>
            <a:r>
              <a:rPr lang="hr-HR" sz="2800" dirty="0"/>
              <a:t>pobunjeni Srbi s područja Knina proglasili </a:t>
            </a:r>
            <a:r>
              <a:rPr lang="hr-HR" sz="2800" b="1" dirty="0"/>
              <a:t>Srpsku autonomnu oblast Krajinu (SAO Krajina)</a:t>
            </a:r>
          </a:p>
          <a:p>
            <a:pPr marL="342900" indent="-342900" algn="ctr">
              <a:buFontTx/>
              <a:buChar char="-"/>
            </a:pPr>
            <a:endParaRPr lang="hr-HR" sz="24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15940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943151" cy="471340"/>
          </a:xfrm>
          <a:custGeom>
            <a:avLst/>
            <a:gdLst>
              <a:gd name="connsiteX0" fmla="*/ 0 w 11943151"/>
              <a:gd name="connsiteY0" fmla="*/ 98981 h 471340"/>
              <a:gd name="connsiteX1" fmla="*/ 673149 w 11943151"/>
              <a:gd name="connsiteY1" fmla="*/ 98981 h 471340"/>
              <a:gd name="connsiteX2" fmla="*/ 1575168 w 11943151"/>
              <a:gd name="connsiteY2" fmla="*/ 98981 h 471340"/>
              <a:gd name="connsiteX3" fmla="*/ 1905011 w 11943151"/>
              <a:gd name="connsiteY3" fmla="*/ 98981 h 471340"/>
              <a:gd name="connsiteX4" fmla="*/ 2349290 w 11943151"/>
              <a:gd name="connsiteY4" fmla="*/ 98981 h 471340"/>
              <a:gd name="connsiteX5" fmla="*/ 3022438 w 11943151"/>
              <a:gd name="connsiteY5" fmla="*/ 98981 h 471340"/>
              <a:gd name="connsiteX6" fmla="*/ 3810023 w 11943151"/>
              <a:gd name="connsiteY6" fmla="*/ 98981 h 471340"/>
              <a:gd name="connsiteX7" fmla="*/ 4368736 w 11943151"/>
              <a:gd name="connsiteY7" fmla="*/ 98981 h 471340"/>
              <a:gd name="connsiteX8" fmla="*/ 5156320 w 11943151"/>
              <a:gd name="connsiteY8" fmla="*/ 98981 h 471340"/>
              <a:gd name="connsiteX9" fmla="*/ 5715034 w 11943151"/>
              <a:gd name="connsiteY9" fmla="*/ 98981 h 471340"/>
              <a:gd name="connsiteX10" fmla="*/ 6388183 w 11943151"/>
              <a:gd name="connsiteY10" fmla="*/ 98981 h 471340"/>
              <a:gd name="connsiteX11" fmla="*/ 6946896 w 11943151"/>
              <a:gd name="connsiteY11" fmla="*/ 98981 h 471340"/>
              <a:gd name="connsiteX12" fmla="*/ 7848916 w 11943151"/>
              <a:gd name="connsiteY12" fmla="*/ 98981 h 471340"/>
              <a:gd name="connsiteX13" fmla="*/ 8293194 w 11943151"/>
              <a:gd name="connsiteY13" fmla="*/ 98981 h 471340"/>
              <a:gd name="connsiteX14" fmla="*/ 8737472 w 11943151"/>
              <a:gd name="connsiteY14" fmla="*/ 98981 h 471340"/>
              <a:gd name="connsiteX15" fmla="*/ 9639492 w 11943151"/>
              <a:gd name="connsiteY15" fmla="*/ 98981 h 471340"/>
              <a:gd name="connsiteX16" fmla="*/ 10083770 w 11943151"/>
              <a:gd name="connsiteY16" fmla="*/ 98981 h 471340"/>
              <a:gd name="connsiteX17" fmla="*/ 10756919 w 11943151"/>
              <a:gd name="connsiteY17" fmla="*/ 98981 h 471340"/>
              <a:gd name="connsiteX18" fmla="*/ 11443531 w 11943151"/>
              <a:gd name="connsiteY18" fmla="*/ 98981 h 471340"/>
              <a:gd name="connsiteX19" fmla="*/ 11443531 w 11943151"/>
              <a:gd name="connsiteY19" fmla="*/ 0 h 471340"/>
              <a:gd name="connsiteX20" fmla="*/ 11943151 w 11943151"/>
              <a:gd name="connsiteY20" fmla="*/ 235670 h 471340"/>
              <a:gd name="connsiteX21" fmla="*/ 11443531 w 11943151"/>
              <a:gd name="connsiteY21" fmla="*/ 471340 h 471340"/>
              <a:gd name="connsiteX22" fmla="*/ 11443531 w 11943151"/>
              <a:gd name="connsiteY22" fmla="*/ 372359 h 471340"/>
              <a:gd name="connsiteX23" fmla="*/ 11113688 w 11943151"/>
              <a:gd name="connsiteY23" fmla="*/ 372359 h 471340"/>
              <a:gd name="connsiteX24" fmla="*/ 10211669 w 11943151"/>
              <a:gd name="connsiteY24" fmla="*/ 372359 h 471340"/>
              <a:gd name="connsiteX25" fmla="*/ 9767390 w 11943151"/>
              <a:gd name="connsiteY25" fmla="*/ 372359 h 471340"/>
              <a:gd name="connsiteX26" fmla="*/ 9094241 w 11943151"/>
              <a:gd name="connsiteY26" fmla="*/ 372359 h 471340"/>
              <a:gd name="connsiteX27" fmla="*/ 8649963 w 11943151"/>
              <a:gd name="connsiteY27" fmla="*/ 372359 h 471340"/>
              <a:gd name="connsiteX28" fmla="*/ 8205685 w 11943151"/>
              <a:gd name="connsiteY28" fmla="*/ 372359 h 471340"/>
              <a:gd name="connsiteX29" fmla="*/ 7761407 w 11943151"/>
              <a:gd name="connsiteY29" fmla="*/ 372359 h 471340"/>
              <a:gd name="connsiteX30" fmla="*/ 7088258 w 11943151"/>
              <a:gd name="connsiteY30" fmla="*/ 372359 h 471340"/>
              <a:gd name="connsiteX31" fmla="*/ 6643979 w 11943151"/>
              <a:gd name="connsiteY31" fmla="*/ 372359 h 471340"/>
              <a:gd name="connsiteX32" fmla="*/ 6199701 w 11943151"/>
              <a:gd name="connsiteY32" fmla="*/ 372359 h 471340"/>
              <a:gd name="connsiteX33" fmla="*/ 5297682 w 11943151"/>
              <a:gd name="connsiteY33" fmla="*/ 372359 h 471340"/>
              <a:gd name="connsiteX34" fmla="*/ 4738968 w 11943151"/>
              <a:gd name="connsiteY34" fmla="*/ 372359 h 471340"/>
              <a:gd name="connsiteX35" fmla="*/ 4409125 w 11943151"/>
              <a:gd name="connsiteY35" fmla="*/ 372359 h 471340"/>
              <a:gd name="connsiteX36" fmla="*/ 4079282 w 11943151"/>
              <a:gd name="connsiteY36" fmla="*/ 372359 h 471340"/>
              <a:gd name="connsiteX37" fmla="*/ 3406133 w 11943151"/>
              <a:gd name="connsiteY37" fmla="*/ 372359 h 471340"/>
              <a:gd name="connsiteX38" fmla="*/ 2618549 w 11943151"/>
              <a:gd name="connsiteY38" fmla="*/ 372359 h 471340"/>
              <a:gd name="connsiteX39" fmla="*/ 2174271 w 11943151"/>
              <a:gd name="connsiteY39" fmla="*/ 372359 h 471340"/>
              <a:gd name="connsiteX40" fmla="*/ 1615557 w 11943151"/>
              <a:gd name="connsiteY40" fmla="*/ 372359 h 471340"/>
              <a:gd name="connsiteX41" fmla="*/ 1285714 w 11943151"/>
              <a:gd name="connsiteY41" fmla="*/ 372359 h 471340"/>
              <a:gd name="connsiteX42" fmla="*/ 841436 w 11943151"/>
              <a:gd name="connsiteY42" fmla="*/ 372359 h 471340"/>
              <a:gd name="connsiteX43" fmla="*/ 0 w 11943151"/>
              <a:gd name="connsiteY43" fmla="*/ 372359 h 471340"/>
              <a:gd name="connsiteX44" fmla="*/ 0 w 11943151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43151" h="471340" fill="none" extrusionOk="0">
                <a:moveTo>
                  <a:pt x="0" y="98981"/>
                </a:moveTo>
                <a:cubicBezTo>
                  <a:pt x="298317" y="106363"/>
                  <a:pt x="349901" y="78243"/>
                  <a:pt x="673149" y="98981"/>
                </a:cubicBezTo>
                <a:cubicBezTo>
                  <a:pt x="996397" y="119719"/>
                  <a:pt x="1290258" y="84057"/>
                  <a:pt x="1575168" y="98981"/>
                </a:cubicBezTo>
                <a:cubicBezTo>
                  <a:pt x="1860078" y="113905"/>
                  <a:pt x="1765306" y="96888"/>
                  <a:pt x="1905011" y="98981"/>
                </a:cubicBezTo>
                <a:cubicBezTo>
                  <a:pt x="2044716" y="101074"/>
                  <a:pt x="2191699" y="117539"/>
                  <a:pt x="2349290" y="98981"/>
                </a:cubicBezTo>
                <a:cubicBezTo>
                  <a:pt x="2506881" y="80423"/>
                  <a:pt x="2868894" y="103764"/>
                  <a:pt x="3022438" y="98981"/>
                </a:cubicBezTo>
                <a:cubicBezTo>
                  <a:pt x="3175982" y="94198"/>
                  <a:pt x="3521618" y="129698"/>
                  <a:pt x="3810023" y="98981"/>
                </a:cubicBezTo>
                <a:cubicBezTo>
                  <a:pt x="4098429" y="68264"/>
                  <a:pt x="4120243" y="86897"/>
                  <a:pt x="4368736" y="98981"/>
                </a:cubicBezTo>
                <a:cubicBezTo>
                  <a:pt x="4617229" y="111065"/>
                  <a:pt x="4853697" y="73314"/>
                  <a:pt x="5156320" y="98981"/>
                </a:cubicBezTo>
                <a:cubicBezTo>
                  <a:pt x="5458943" y="124648"/>
                  <a:pt x="5488461" y="85708"/>
                  <a:pt x="5715034" y="98981"/>
                </a:cubicBezTo>
                <a:cubicBezTo>
                  <a:pt x="5941607" y="112254"/>
                  <a:pt x="6233463" y="66762"/>
                  <a:pt x="6388183" y="98981"/>
                </a:cubicBezTo>
                <a:cubicBezTo>
                  <a:pt x="6542903" y="131200"/>
                  <a:pt x="6729839" y="79270"/>
                  <a:pt x="6946896" y="98981"/>
                </a:cubicBezTo>
                <a:cubicBezTo>
                  <a:pt x="7163953" y="118692"/>
                  <a:pt x="7417597" y="100764"/>
                  <a:pt x="7848916" y="98981"/>
                </a:cubicBezTo>
                <a:cubicBezTo>
                  <a:pt x="8280235" y="97198"/>
                  <a:pt x="8193949" y="89203"/>
                  <a:pt x="8293194" y="98981"/>
                </a:cubicBezTo>
                <a:cubicBezTo>
                  <a:pt x="8392439" y="108759"/>
                  <a:pt x="8577349" y="106293"/>
                  <a:pt x="8737472" y="98981"/>
                </a:cubicBezTo>
                <a:cubicBezTo>
                  <a:pt x="8897595" y="91669"/>
                  <a:pt x="9235969" y="64063"/>
                  <a:pt x="9639492" y="98981"/>
                </a:cubicBezTo>
                <a:cubicBezTo>
                  <a:pt x="10043015" y="133899"/>
                  <a:pt x="9891629" y="84289"/>
                  <a:pt x="10083770" y="98981"/>
                </a:cubicBezTo>
                <a:cubicBezTo>
                  <a:pt x="10275911" y="113673"/>
                  <a:pt x="10589388" y="101426"/>
                  <a:pt x="10756919" y="98981"/>
                </a:cubicBezTo>
                <a:cubicBezTo>
                  <a:pt x="10924450" y="96536"/>
                  <a:pt x="11123973" y="91979"/>
                  <a:pt x="11443531" y="98981"/>
                </a:cubicBezTo>
                <a:cubicBezTo>
                  <a:pt x="11440801" y="55913"/>
                  <a:pt x="11438929" y="35575"/>
                  <a:pt x="11443531" y="0"/>
                </a:cubicBezTo>
                <a:cubicBezTo>
                  <a:pt x="11638987" y="88040"/>
                  <a:pt x="11770422" y="163762"/>
                  <a:pt x="11943151" y="235670"/>
                </a:cubicBezTo>
                <a:cubicBezTo>
                  <a:pt x="11770271" y="315673"/>
                  <a:pt x="11689972" y="351827"/>
                  <a:pt x="11443531" y="471340"/>
                </a:cubicBezTo>
                <a:cubicBezTo>
                  <a:pt x="11439972" y="450489"/>
                  <a:pt x="11438940" y="415685"/>
                  <a:pt x="11443531" y="372359"/>
                </a:cubicBezTo>
                <a:cubicBezTo>
                  <a:pt x="11288913" y="370319"/>
                  <a:pt x="11185895" y="381390"/>
                  <a:pt x="11113688" y="372359"/>
                </a:cubicBezTo>
                <a:cubicBezTo>
                  <a:pt x="11041481" y="363328"/>
                  <a:pt x="10425697" y="348372"/>
                  <a:pt x="10211669" y="372359"/>
                </a:cubicBezTo>
                <a:cubicBezTo>
                  <a:pt x="9997641" y="396346"/>
                  <a:pt x="9899853" y="359189"/>
                  <a:pt x="9767390" y="372359"/>
                </a:cubicBezTo>
                <a:cubicBezTo>
                  <a:pt x="9634927" y="385529"/>
                  <a:pt x="9324848" y="377955"/>
                  <a:pt x="9094241" y="372359"/>
                </a:cubicBezTo>
                <a:cubicBezTo>
                  <a:pt x="8863634" y="366763"/>
                  <a:pt x="8745926" y="368823"/>
                  <a:pt x="8649963" y="372359"/>
                </a:cubicBezTo>
                <a:cubicBezTo>
                  <a:pt x="8554000" y="375895"/>
                  <a:pt x="8379085" y="374124"/>
                  <a:pt x="8205685" y="372359"/>
                </a:cubicBezTo>
                <a:cubicBezTo>
                  <a:pt x="8032285" y="370594"/>
                  <a:pt x="7853892" y="391383"/>
                  <a:pt x="7761407" y="372359"/>
                </a:cubicBezTo>
                <a:cubicBezTo>
                  <a:pt x="7668922" y="353335"/>
                  <a:pt x="7359620" y="398339"/>
                  <a:pt x="7088258" y="372359"/>
                </a:cubicBezTo>
                <a:cubicBezTo>
                  <a:pt x="6816896" y="346379"/>
                  <a:pt x="6742836" y="365278"/>
                  <a:pt x="6643979" y="372359"/>
                </a:cubicBezTo>
                <a:cubicBezTo>
                  <a:pt x="6545122" y="379440"/>
                  <a:pt x="6303088" y="374763"/>
                  <a:pt x="6199701" y="372359"/>
                </a:cubicBezTo>
                <a:cubicBezTo>
                  <a:pt x="6096314" y="369955"/>
                  <a:pt x="5578923" y="388414"/>
                  <a:pt x="5297682" y="372359"/>
                </a:cubicBezTo>
                <a:cubicBezTo>
                  <a:pt x="5016441" y="356304"/>
                  <a:pt x="5017892" y="388331"/>
                  <a:pt x="4738968" y="372359"/>
                </a:cubicBezTo>
                <a:cubicBezTo>
                  <a:pt x="4460044" y="356387"/>
                  <a:pt x="4546236" y="367137"/>
                  <a:pt x="4409125" y="372359"/>
                </a:cubicBezTo>
                <a:cubicBezTo>
                  <a:pt x="4272014" y="377581"/>
                  <a:pt x="4233069" y="383421"/>
                  <a:pt x="4079282" y="372359"/>
                </a:cubicBezTo>
                <a:cubicBezTo>
                  <a:pt x="3925495" y="361297"/>
                  <a:pt x="3646240" y="346462"/>
                  <a:pt x="3406133" y="372359"/>
                </a:cubicBezTo>
                <a:cubicBezTo>
                  <a:pt x="3166026" y="398256"/>
                  <a:pt x="2823527" y="377100"/>
                  <a:pt x="2618549" y="372359"/>
                </a:cubicBezTo>
                <a:cubicBezTo>
                  <a:pt x="2413571" y="367618"/>
                  <a:pt x="2372051" y="351754"/>
                  <a:pt x="2174271" y="372359"/>
                </a:cubicBezTo>
                <a:cubicBezTo>
                  <a:pt x="1976491" y="392964"/>
                  <a:pt x="1872998" y="394546"/>
                  <a:pt x="1615557" y="372359"/>
                </a:cubicBezTo>
                <a:cubicBezTo>
                  <a:pt x="1358116" y="350172"/>
                  <a:pt x="1364151" y="382980"/>
                  <a:pt x="1285714" y="372359"/>
                </a:cubicBezTo>
                <a:cubicBezTo>
                  <a:pt x="1207277" y="361738"/>
                  <a:pt x="963443" y="387199"/>
                  <a:pt x="841436" y="372359"/>
                </a:cubicBezTo>
                <a:cubicBezTo>
                  <a:pt x="719429" y="357519"/>
                  <a:pt x="185473" y="333581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43151" h="471340" stroke="0" extrusionOk="0">
                <a:moveTo>
                  <a:pt x="0" y="98981"/>
                </a:moveTo>
                <a:cubicBezTo>
                  <a:pt x="198955" y="81069"/>
                  <a:pt x="304183" y="89389"/>
                  <a:pt x="444278" y="98981"/>
                </a:cubicBezTo>
                <a:cubicBezTo>
                  <a:pt x="584373" y="108573"/>
                  <a:pt x="684148" y="111397"/>
                  <a:pt x="774121" y="98981"/>
                </a:cubicBezTo>
                <a:cubicBezTo>
                  <a:pt x="864094" y="86565"/>
                  <a:pt x="1166620" y="87231"/>
                  <a:pt x="1332835" y="98981"/>
                </a:cubicBezTo>
                <a:cubicBezTo>
                  <a:pt x="1499050" y="110731"/>
                  <a:pt x="1659281" y="113430"/>
                  <a:pt x="1777113" y="98981"/>
                </a:cubicBezTo>
                <a:cubicBezTo>
                  <a:pt x="1894945" y="84532"/>
                  <a:pt x="2280874" y="93968"/>
                  <a:pt x="2450262" y="98981"/>
                </a:cubicBezTo>
                <a:cubicBezTo>
                  <a:pt x="2619650" y="103994"/>
                  <a:pt x="2826850" y="84871"/>
                  <a:pt x="3123411" y="98981"/>
                </a:cubicBezTo>
                <a:cubicBezTo>
                  <a:pt x="3419972" y="113091"/>
                  <a:pt x="3524151" y="134391"/>
                  <a:pt x="3910995" y="98981"/>
                </a:cubicBezTo>
                <a:cubicBezTo>
                  <a:pt x="4297839" y="63571"/>
                  <a:pt x="4204051" y="113147"/>
                  <a:pt x="4355273" y="98981"/>
                </a:cubicBezTo>
                <a:cubicBezTo>
                  <a:pt x="4506495" y="84815"/>
                  <a:pt x="4587395" y="109848"/>
                  <a:pt x="4685116" y="98981"/>
                </a:cubicBezTo>
                <a:cubicBezTo>
                  <a:pt x="4782837" y="88114"/>
                  <a:pt x="5204611" y="61429"/>
                  <a:pt x="5472700" y="98981"/>
                </a:cubicBezTo>
                <a:cubicBezTo>
                  <a:pt x="5740789" y="136533"/>
                  <a:pt x="5880434" y="81548"/>
                  <a:pt x="6031414" y="98981"/>
                </a:cubicBezTo>
                <a:cubicBezTo>
                  <a:pt x="6182394" y="116414"/>
                  <a:pt x="6316949" y="80252"/>
                  <a:pt x="6590128" y="98981"/>
                </a:cubicBezTo>
                <a:cubicBezTo>
                  <a:pt x="6863307" y="117710"/>
                  <a:pt x="6909990" y="76353"/>
                  <a:pt x="7148841" y="98981"/>
                </a:cubicBezTo>
                <a:cubicBezTo>
                  <a:pt x="7387692" y="121609"/>
                  <a:pt x="7501159" y="100471"/>
                  <a:pt x="7593119" y="98981"/>
                </a:cubicBezTo>
                <a:cubicBezTo>
                  <a:pt x="7685079" y="97491"/>
                  <a:pt x="8028117" y="89543"/>
                  <a:pt x="8151833" y="98981"/>
                </a:cubicBezTo>
                <a:cubicBezTo>
                  <a:pt x="8275549" y="108419"/>
                  <a:pt x="8352521" y="90544"/>
                  <a:pt x="8481676" y="98981"/>
                </a:cubicBezTo>
                <a:cubicBezTo>
                  <a:pt x="8610831" y="107418"/>
                  <a:pt x="9183067" y="61931"/>
                  <a:pt x="9383695" y="98981"/>
                </a:cubicBezTo>
                <a:cubicBezTo>
                  <a:pt x="9584323" y="136031"/>
                  <a:pt x="9736679" y="77569"/>
                  <a:pt x="9942409" y="98981"/>
                </a:cubicBezTo>
                <a:cubicBezTo>
                  <a:pt x="10148139" y="120393"/>
                  <a:pt x="10325354" y="119504"/>
                  <a:pt x="10615558" y="98981"/>
                </a:cubicBezTo>
                <a:cubicBezTo>
                  <a:pt x="10905762" y="78458"/>
                  <a:pt x="11051612" y="85034"/>
                  <a:pt x="11443531" y="98981"/>
                </a:cubicBezTo>
                <a:cubicBezTo>
                  <a:pt x="11446169" y="69499"/>
                  <a:pt x="11443617" y="49049"/>
                  <a:pt x="11443531" y="0"/>
                </a:cubicBezTo>
                <a:cubicBezTo>
                  <a:pt x="11573057" y="46570"/>
                  <a:pt x="11774417" y="127130"/>
                  <a:pt x="11943151" y="235670"/>
                </a:cubicBezTo>
                <a:cubicBezTo>
                  <a:pt x="11750927" y="345645"/>
                  <a:pt x="11689155" y="383991"/>
                  <a:pt x="11443531" y="471340"/>
                </a:cubicBezTo>
                <a:cubicBezTo>
                  <a:pt x="11445824" y="424204"/>
                  <a:pt x="11446351" y="416885"/>
                  <a:pt x="11443531" y="372359"/>
                </a:cubicBezTo>
                <a:cubicBezTo>
                  <a:pt x="11342529" y="352084"/>
                  <a:pt x="11091526" y="389724"/>
                  <a:pt x="10999253" y="372359"/>
                </a:cubicBezTo>
                <a:cubicBezTo>
                  <a:pt x="10906980" y="354994"/>
                  <a:pt x="10280512" y="398396"/>
                  <a:pt x="10097233" y="372359"/>
                </a:cubicBezTo>
                <a:cubicBezTo>
                  <a:pt x="9913954" y="346322"/>
                  <a:pt x="9608977" y="374511"/>
                  <a:pt x="9309649" y="372359"/>
                </a:cubicBezTo>
                <a:cubicBezTo>
                  <a:pt x="9010321" y="370207"/>
                  <a:pt x="9084308" y="371142"/>
                  <a:pt x="8979806" y="372359"/>
                </a:cubicBezTo>
                <a:cubicBezTo>
                  <a:pt x="8875304" y="373576"/>
                  <a:pt x="8793682" y="373833"/>
                  <a:pt x="8649963" y="372359"/>
                </a:cubicBezTo>
                <a:cubicBezTo>
                  <a:pt x="8506244" y="370885"/>
                  <a:pt x="8312245" y="373956"/>
                  <a:pt x="7976814" y="372359"/>
                </a:cubicBezTo>
                <a:cubicBezTo>
                  <a:pt x="7641383" y="370762"/>
                  <a:pt x="7547006" y="377961"/>
                  <a:pt x="7418101" y="372359"/>
                </a:cubicBezTo>
                <a:cubicBezTo>
                  <a:pt x="7289196" y="366757"/>
                  <a:pt x="7163679" y="377945"/>
                  <a:pt x="7088258" y="372359"/>
                </a:cubicBezTo>
                <a:cubicBezTo>
                  <a:pt x="7012837" y="366773"/>
                  <a:pt x="6672288" y="349589"/>
                  <a:pt x="6300674" y="372359"/>
                </a:cubicBezTo>
                <a:cubicBezTo>
                  <a:pt x="5929060" y="395129"/>
                  <a:pt x="5795173" y="404330"/>
                  <a:pt x="5513089" y="372359"/>
                </a:cubicBezTo>
                <a:cubicBezTo>
                  <a:pt x="5231005" y="340388"/>
                  <a:pt x="4992976" y="384354"/>
                  <a:pt x="4839940" y="372359"/>
                </a:cubicBezTo>
                <a:cubicBezTo>
                  <a:pt x="4686904" y="360364"/>
                  <a:pt x="4368021" y="359469"/>
                  <a:pt x="4052356" y="372359"/>
                </a:cubicBezTo>
                <a:cubicBezTo>
                  <a:pt x="3736691" y="385249"/>
                  <a:pt x="3490111" y="379367"/>
                  <a:pt x="3264772" y="372359"/>
                </a:cubicBezTo>
                <a:cubicBezTo>
                  <a:pt x="3039433" y="365351"/>
                  <a:pt x="3081662" y="366111"/>
                  <a:pt x="2934929" y="372359"/>
                </a:cubicBezTo>
                <a:cubicBezTo>
                  <a:pt x="2788196" y="378607"/>
                  <a:pt x="2725075" y="362936"/>
                  <a:pt x="2605086" y="372359"/>
                </a:cubicBezTo>
                <a:cubicBezTo>
                  <a:pt x="2485097" y="381782"/>
                  <a:pt x="2250539" y="397203"/>
                  <a:pt x="2046373" y="372359"/>
                </a:cubicBezTo>
                <a:cubicBezTo>
                  <a:pt x="1842207" y="347515"/>
                  <a:pt x="1636120" y="405176"/>
                  <a:pt x="1373224" y="372359"/>
                </a:cubicBezTo>
                <a:cubicBezTo>
                  <a:pt x="1110328" y="339542"/>
                  <a:pt x="940442" y="407213"/>
                  <a:pt x="585640" y="372359"/>
                </a:cubicBezTo>
                <a:cubicBezTo>
                  <a:pt x="230838" y="337505"/>
                  <a:pt x="138218" y="390280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608181" y="168607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93273" y="136074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204639" y="178111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>
            <a:cxnSpLocks/>
          </p:cNvCxnSpPr>
          <p:nvPr/>
        </p:nvCxnSpPr>
        <p:spPr>
          <a:xfrm>
            <a:off x="2980332" y="1742226"/>
            <a:ext cx="0" cy="116123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488826" y="134467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>
            <a:cxnSpLocks/>
          </p:cNvCxnSpPr>
          <p:nvPr/>
        </p:nvCxnSpPr>
        <p:spPr>
          <a:xfrm>
            <a:off x="1845691" y="1686079"/>
            <a:ext cx="0" cy="66872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1332997" y="13607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1568380" y="2708114"/>
            <a:ext cx="2823903" cy="2246769"/>
          </a:xfrm>
          <a:custGeom>
            <a:avLst/>
            <a:gdLst>
              <a:gd name="connsiteX0" fmla="*/ 0 w 2823903"/>
              <a:gd name="connsiteY0" fmla="*/ 0 h 2246769"/>
              <a:gd name="connsiteX1" fmla="*/ 2823903 w 2823903"/>
              <a:gd name="connsiteY1" fmla="*/ 0 h 2246769"/>
              <a:gd name="connsiteX2" fmla="*/ 2823903 w 2823903"/>
              <a:gd name="connsiteY2" fmla="*/ 2246769 h 2246769"/>
              <a:gd name="connsiteX3" fmla="*/ 0 w 2823903"/>
              <a:gd name="connsiteY3" fmla="*/ 2246769 h 2246769"/>
              <a:gd name="connsiteX4" fmla="*/ 0 w 2823903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903" h="2246769" fill="none" extrusionOk="0">
                <a:moveTo>
                  <a:pt x="0" y="0"/>
                </a:moveTo>
                <a:cubicBezTo>
                  <a:pt x="536932" y="-33931"/>
                  <a:pt x="1920424" y="68331"/>
                  <a:pt x="2823903" y="0"/>
                </a:cubicBezTo>
                <a:cubicBezTo>
                  <a:pt x="2933267" y="808702"/>
                  <a:pt x="2665855" y="1976485"/>
                  <a:pt x="2823903" y="2246769"/>
                </a:cubicBezTo>
                <a:cubicBezTo>
                  <a:pt x="2060055" y="2125948"/>
                  <a:pt x="918269" y="2136257"/>
                  <a:pt x="0" y="2246769"/>
                </a:cubicBezTo>
                <a:cubicBezTo>
                  <a:pt x="60408" y="1730759"/>
                  <a:pt x="73863" y="1019514"/>
                  <a:pt x="0" y="0"/>
                </a:cubicBezTo>
                <a:close/>
              </a:path>
              <a:path w="2823903" h="2246769" stroke="0" extrusionOk="0">
                <a:moveTo>
                  <a:pt x="0" y="0"/>
                </a:moveTo>
                <a:cubicBezTo>
                  <a:pt x="810135" y="118952"/>
                  <a:pt x="1471042" y="94195"/>
                  <a:pt x="2823903" y="0"/>
                </a:cubicBezTo>
                <a:cubicBezTo>
                  <a:pt x="2777054" y="426193"/>
                  <a:pt x="2721013" y="1874955"/>
                  <a:pt x="2823903" y="2246769"/>
                </a:cubicBezTo>
                <a:cubicBezTo>
                  <a:pt x="2416921" y="2163295"/>
                  <a:pt x="380011" y="2140642"/>
                  <a:pt x="0" y="2246769"/>
                </a:cubicBezTo>
                <a:cubicBezTo>
                  <a:pt x="92963" y="1575860"/>
                  <a:pt x="-19372" y="6659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hr-HR" sz="2800" b="1" dirty="0"/>
              <a:t>ožujak </a:t>
            </a:r>
            <a:endParaRPr lang="hr-HR" sz="2800" b="1" dirty="0" smtClean="0"/>
          </a:p>
          <a:p>
            <a:pPr marL="342900" lvl="0" indent="-342900" algn="ctr"/>
            <a:r>
              <a:rPr lang="hr-HR" sz="2800" dirty="0" smtClean="0"/>
              <a:t>sukob </a:t>
            </a:r>
            <a:r>
              <a:rPr lang="hr-HR" sz="2800" dirty="0"/>
              <a:t>hrvatske policije i odmetnika u </a:t>
            </a:r>
            <a:r>
              <a:rPr lang="hr-HR" sz="2800" b="1" dirty="0"/>
              <a:t>Pakracu</a:t>
            </a:r>
            <a:endParaRPr lang="en-US" sz="2800" b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5BCBBAA-2B8E-42EC-90E5-D6FF459E8C87}"/>
              </a:ext>
            </a:extLst>
          </p:cNvPr>
          <p:cNvSpPr txBox="1"/>
          <p:nvPr/>
        </p:nvSpPr>
        <p:spPr>
          <a:xfrm>
            <a:off x="2480809" y="1370447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C98A54D5-A38C-4EB3-820B-A656281FB2D6}"/>
              </a:ext>
            </a:extLst>
          </p:cNvPr>
          <p:cNvCxnSpPr/>
          <p:nvPr/>
        </p:nvCxnSpPr>
        <p:spPr>
          <a:xfrm>
            <a:off x="4171292" y="174222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6632D5A-3F5A-49A2-B670-92AF60F979B4}"/>
              </a:ext>
            </a:extLst>
          </p:cNvPr>
          <p:cNvSpPr txBox="1"/>
          <p:nvPr/>
        </p:nvSpPr>
        <p:spPr>
          <a:xfrm>
            <a:off x="365859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1992.</a:t>
            </a: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AD3B5142-C7B8-4F21-8BD7-72CDF5D0D8EE}"/>
              </a:ext>
            </a:extLst>
          </p:cNvPr>
          <p:cNvCxnSpPr/>
          <p:nvPr/>
        </p:nvCxnSpPr>
        <p:spPr>
          <a:xfrm>
            <a:off x="538599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84829B6A-7AB7-4CCF-B1DE-A79FBDA64695}"/>
              </a:ext>
            </a:extLst>
          </p:cNvPr>
          <p:cNvSpPr txBox="1"/>
          <p:nvPr/>
        </p:nvSpPr>
        <p:spPr>
          <a:xfrm>
            <a:off x="4857658" y="1363846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1993.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8CF125D7-4166-4364-886B-BAD35306102F}"/>
              </a:ext>
            </a:extLst>
          </p:cNvPr>
          <p:cNvCxnSpPr/>
          <p:nvPr/>
        </p:nvCxnSpPr>
        <p:spPr>
          <a:xfrm>
            <a:off x="6612509" y="17326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FCC09CDC-E1EE-41EF-A874-4C823F449923}"/>
              </a:ext>
            </a:extLst>
          </p:cNvPr>
          <p:cNvCxnSpPr/>
          <p:nvPr/>
        </p:nvCxnSpPr>
        <p:spPr>
          <a:xfrm>
            <a:off x="7792715" y="175121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05B87A38-EDC7-4108-B741-703070F80F7B}"/>
              </a:ext>
            </a:extLst>
          </p:cNvPr>
          <p:cNvSpPr txBox="1"/>
          <p:nvPr/>
        </p:nvSpPr>
        <p:spPr>
          <a:xfrm>
            <a:off x="6084172" y="1371243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2CD1784-B31D-4106-9CA0-7583717E3D9C}"/>
              </a:ext>
            </a:extLst>
          </p:cNvPr>
          <p:cNvSpPr txBox="1"/>
          <p:nvPr/>
        </p:nvSpPr>
        <p:spPr>
          <a:xfrm>
            <a:off x="7283232" y="1365294"/>
            <a:ext cx="1025389" cy="461665"/>
          </a:xfrm>
          <a:custGeom>
            <a:avLst/>
            <a:gdLst>
              <a:gd name="connsiteX0" fmla="*/ 0 w 1025389"/>
              <a:gd name="connsiteY0" fmla="*/ 0 h 461665"/>
              <a:gd name="connsiteX1" fmla="*/ 533202 w 1025389"/>
              <a:gd name="connsiteY1" fmla="*/ 0 h 461665"/>
              <a:gd name="connsiteX2" fmla="*/ 1025389 w 1025389"/>
              <a:gd name="connsiteY2" fmla="*/ 0 h 461665"/>
              <a:gd name="connsiteX3" fmla="*/ 1025389 w 1025389"/>
              <a:gd name="connsiteY3" fmla="*/ 461665 h 461665"/>
              <a:gd name="connsiteX4" fmla="*/ 522948 w 1025389"/>
              <a:gd name="connsiteY4" fmla="*/ 461665 h 461665"/>
              <a:gd name="connsiteX5" fmla="*/ 0 w 1025389"/>
              <a:gd name="connsiteY5" fmla="*/ 461665 h 461665"/>
              <a:gd name="connsiteX6" fmla="*/ 0 w 1025389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89" h="461665" fill="none" extrusionOk="0">
                <a:moveTo>
                  <a:pt x="0" y="0"/>
                </a:moveTo>
                <a:cubicBezTo>
                  <a:pt x="173983" y="-3322"/>
                  <a:pt x="314883" y="14011"/>
                  <a:pt x="533202" y="0"/>
                </a:cubicBezTo>
                <a:cubicBezTo>
                  <a:pt x="751521" y="-14011"/>
                  <a:pt x="903101" y="17359"/>
                  <a:pt x="1025389" y="0"/>
                </a:cubicBezTo>
                <a:cubicBezTo>
                  <a:pt x="1030840" y="217175"/>
                  <a:pt x="1016740" y="264335"/>
                  <a:pt x="1025389" y="461665"/>
                </a:cubicBezTo>
                <a:cubicBezTo>
                  <a:pt x="834552" y="448178"/>
                  <a:pt x="669540" y="475267"/>
                  <a:pt x="522948" y="461665"/>
                </a:cubicBezTo>
                <a:cubicBezTo>
                  <a:pt x="376356" y="448063"/>
                  <a:pt x="117790" y="45058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89" h="461665" stroke="0" extrusionOk="0">
                <a:moveTo>
                  <a:pt x="0" y="0"/>
                </a:moveTo>
                <a:cubicBezTo>
                  <a:pt x="162144" y="-23327"/>
                  <a:pt x="295368" y="3341"/>
                  <a:pt x="533202" y="0"/>
                </a:cubicBezTo>
                <a:cubicBezTo>
                  <a:pt x="771036" y="-3341"/>
                  <a:pt x="787356" y="9897"/>
                  <a:pt x="1025389" y="0"/>
                </a:cubicBezTo>
                <a:cubicBezTo>
                  <a:pt x="1045760" y="218591"/>
                  <a:pt x="1032620" y="321143"/>
                  <a:pt x="1025389" y="461665"/>
                </a:cubicBezTo>
                <a:cubicBezTo>
                  <a:pt x="921288" y="450117"/>
                  <a:pt x="670421" y="470088"/>
                  <a:pt x="522948" y="461665"/>
                </a:cubicBezTo>
                <a:cubicBezTo>
                  <a:pt x="375475" y="453242"/>
                  <a:pt x="126068" y="476764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xmlns="" val="207217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936</Words>
  <Application>Microsoft Office PowerPoint</Application>
  <PresentationFormat>Custom</PresentationFormat>
  <Paragraphs>306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Elephant</vt:lpstr>
      <vt:lpstr>Calibri</vt:lpstr>
      <vt:lpstr>Times New Roman</vt:lpstr>
      <vt:lpstr>Calibri Light</vt:lpstr>
      <vt:lpstr>Office Theme</vt:lpstr>
      <vt:lpstr>Ponavljanje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49</cp:revision>
  <dcterms:created xsi:type="dcterms:W3CDTF">2021-01-04T08:54:24Z</dcterms:created>
  <dcterms:modified xsi:type="dcterms:W3CDTF">2021-07-05T10:42:42Z</dcterms:modified>
</cp:coreProperties>
</file>